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1" r:id="rId4"/>
    <p:sldId id="287" r:id="rId5"/>
    <p:sldId id="294" r:id="rId6"/>
    <p:sldId id="279" r:id="rId7"/>
    <p:sldId id="280" r:id="rId8"/>
    <p:sldId id="281" r:id="rId9"/>
    <p:sldId id="282" r:id="rId10"/>
    <p:sldId id="288" r:id="rId11"/>
    <p:sldId id="283" r:id="rId12"/>
    <p:sldId id="284" r:id="rId13"/>
    <p:sldId id="296" r:id="rId14"/>
    <p:sldId id="292" r:id="rId15"/>
    <p:sldId id="295" r:id="rId16"/>
    <p:sldId id="278" r:id="rId17"/>
    <p:sldId id="277" r:id="rId18"/>
    <p:sldId id="272" r:id="rId19"/>
    <p:sldId id="271" r:id="rId20"/>
    <p:sldId id="273" r:id="rId21"/>
    <p:sldId id="274" r:id="rId22"/>
    <p:sldId id="275" r:id="rId23"/>
    <p:sldId id="276" r:id="rId24"/>
    <p:sldId id="297" r:id="rId25"/>
    <p:sldId id="298" r:id="rId26"/>
    <p:sldId id="299" r:id="rId27"/>
    <p:sldId id="300" r:id="rId28"/>
    <p:sldId id="302" r:id="rId29"/>
    <p:sldId id="308" r:id="rId30"/>
    <p:sldId id="314" r:id="rId31"/>
    <p:sldId id="293" r:id="rId32"/>
    <p:sldId id="304" r:id="rId33"/>
    <p:sldId id="309" r:id="rId34"/>
    <p:sldId id="310" r:id="rId35"/>
    <p:sldId id="305" r:id="rId36"/>
    <p:sldId id="301" r:id="rId37"/>
    <p:sldId id="303" r:id="rId38"/>
    <p:sldId id="270" r:id="rId39"/>
    <p:sldId id="269" r:id="rId40"/>
    <p:sldId id="313" r:id="rId41"/>
    <p:sldId id="307" r:id="rId42"/>
    <p:sldId id="265" r:id="rId43"/>
    <p:sldId id="264" r:id="rId44"/>
    <p:sldId id="311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陳昱丞" initials="陳昱丞" lastIdx="1" clrIdx="0">
    <p:extLst>
      <p:ext uri="{19B8F6BF-5375-455C-9EA6-DF929625EA0E}">
        <p15:presenceInfo xmlns:p15="http://schemas.microsoft.com/office/powerpoint/2012/main" userId="陳昱丞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A6E45-1845-444C-AB4D-C445E4C5F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F5BC826-9235-48D0-B2BE-9A77257F3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68824A-C381-45A7-9A51-A2D163C8C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494F30-67A7-42CE-906E-75CEEA20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7CB315-C542-4C4D-8BD6-C5344CE6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14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2E073-6F54-40C6-AE0B-0368EFF80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172C553-2C40-4530-B2D0-2B67D73CD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9CB792-DDD3-461F-8279-780F234F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7768D4-A824-42A4-9F67-9A04A9BA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A38F9-AF0D-4FCA-8F8A-6F1A2D6D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73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4EBC23B-F395-4BD0-9095-22240F93A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046E537-335C-4A55-B025-E15CC775B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99C03D-FE25-4B5B-9937-9502D1F9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CEF54D-F03E-4CD8-8D54-F7EE14FE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77DDF9-CD5C-4289-8392-C2271954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40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3DA98-3277-4C17-8F4C-780A6D5C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2F11C3-E40B-4D6F-B132-362F6EEB8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47730D-8CB6-4A52-822B-E869AC72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C91D95-A4AD-476E-99DB-E5D05AC3F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BA3957-414B-4D0C-96B6-E0E5CB1E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963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BBEE86-D945-4F41-A748-04BAF412C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7DA7FE-1386-40CD-8457-E178A0DEE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6C3A8B-1247-49DE-B8D4-A782F9F9B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A7020B-3C86-4C5B-BF1E-31CE07BBC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C37F02-8510-4FBD-926E-FD124594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88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ADAE7-0DEA-43F0-975D-4F93EE65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86A73B-A2C4-46F5-8673-A0473D659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CC66C8D-EF23-4C3B-AB60-29C978373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52B12D-90D1-4EE8-867C-6EF43AEE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333E2F-5569-4F73-BD5A-B45D6871D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4F3EF3-C3B0-46AF-8ACB-2CC73258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44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DFB6B-CF20-4A6B-9F04-9DFCED3B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F3D73A-C438-4FAE-A91E-89ACF97EC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102DD1-56A7-4414-A053-BBCD7BFCE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1428F02-3FB8-4A21-A429-F9A365315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2BA04CB-28A2-420F-A0E6-8B3D77E7A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725CCEF-B00C-4B1D-9D9F-7A9FA2BC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B6FE079-78EC-4CE2-A52D-0327DE0D3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B8B8B4-D72E-486B-AF4A-AA2301FD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58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AA6CC4-2484-4DFC-AA82-1DAD38B2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634147-A0CC-4355-8212-EEA6396E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6CE7EE-A62A-4955-B297-2E099D8AB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84B2CF-B07C-44C6-A42C-13C0669C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318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9FC101B-68CA-479E-9846-888AAC96D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7CD28FB-1C26-40C3-B168-2F7CAE8C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141DC4-FB4C-4E7D-9923-9D252536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974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95ACF-8E88-40DD-81CA-117DEA52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D9B787-5DBA-4979-9ACA-8BDDEBFBC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BECA0A-F574-4205-AF2F-81EFA63B0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1FF5A-88A0-4C5D-A22A-DA80608D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ADE5AF-736A-4825-84B0-1A47ECD9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D91D16-9D71-42C2-8D01-B9F6376B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449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9968E-96F1-481D-98A7-9938E393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ED0C71A-CE4D-42F5-AE70-EDF1C2A6E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82DA58-4706-420A-A787-860D43B32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986FED-789B-4FBF-AE30-492F660D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DBD484-39DA-4756-9D1B-FE68C6B4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D476AC-49BF-490F-B721-5B388BFA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37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AAAA97-743F-4D20-9E8B-BE9769CE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D52B14-E816-4695-A941-4CCEF0FB3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FFD00B-E7CF-41F4-9058-424A9F161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93BEC-5048-4802-89AB-229E4BD48C8E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60BB5D-8084-48DE-B7B3-53AB80169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7879C1-9604-4E4B-88D8-27568CBD8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0EF06-4D57-4E58-943B-E21547D7D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29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shorts/Tbbh0zdfwRE?feature=share" TargetMode="External"/><Relationship Id="rId2" Type="http://schemas.openxmlformats.org/officeDocument/2006/relationships/hyperlink" Target="https://youtu.be/yWZy-niGd6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TA4eBbyK8Mw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yucheng881111/Atari_DQN_Fram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paper/distributional-reinforcement-learning-with-1" TargetMode="External"/><Relationship Id="rId2" Type="http://schemas.openxmlformats.org/officeDocument/2006/relationships/hyperlink" Target="https://github.com/toshikwa/fqf-iqn-qrdqn.pyto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8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C783FE-ACA8-4ABA-976F-89FDE77829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Ablation Study of QRDQN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A68066-4F5E-4A7A-8139-B718F2F0C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1665"/>
            <a:ext cx="9144000" cy="1655762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311551059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陳昱丞</a:t>
            </a:r>
          </a:p>
        </p:txBody>
      </p:sp>
    </p:spTree>
    <p:extLst>
      <p:ext uri="{BB962C8B-B14F-4D97-AF65-F5344CB8AC3E}">
        <p14:creationId xmlns:p14="http://schemas.microsoft.com/office/powerpoint/2010/main" val="328064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8CB20-6977-45C0-9342-D1C20813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Dueling Networks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F98AA0-F3FF-481E-8CD5-BACAFB5A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2443"/>
            <a:ext cx="5617012" cy="4880432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3CC6DAD-6C75-414F-BC30-C96BFBFDBF4B}"/>
              </a:ext>
            </a:extLst>
          </p:cNvPr>
          <p:cNvCxnSpPr/>
          <p:nvPr/>
        </p:nvCxnSpPr>
        <p:spPr>
          <a:xfrm flipH="1" flipV="1">
            <a:off x="5244123" y="1391138"/>
            <a:ext cx="3270739" cy="28682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5D9F22D-FFC9-4D50-8030-D7762F54B6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18867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TW" sz="24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240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Constrain the value of A: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20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TW" sz="2200" dirty="0"/>
                  <a:t>Due to the relatively small numerical range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TW" sz="2200" dirty="0"/>
                  <a:t>of the value A, it is more sensitive to model updates,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TW" sz="2200" dirty="0"/>
                  <a:t>making it easier for the model to consider the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TW" sz="2200" dirty="0">
                    <a:solidFill>
                      <a:srgbClr val="FF0000"/>
                    </a:solidFill>
                  </a:rPr>
                  <a:t>relative changes</a:t>
                </a:r>
                <a:r>
                  <a:rPr lang="en-US" altLang="zh-TW" sz="2200" dirty="0"/>
                  <a:t> in relation to other actions.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5D9F22D-FFC9-4D50-8030-D7762F54B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18867"/>
              </a:xfrm>
              <a:blipFill>
                <a:blip r:embed="rId3"/>
                <a:stretch>
                  <a:fillRect l="-812" b="-1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07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6A2B00F-BF5F-40D0-88E5-D68BBD6C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2443"/>
            <a:ext cx="5617012" cy="48804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7AE011C-841B-4087-8A8F-A9799F53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Multi-step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3821988-94CE-4FA5-A6B4-F9995A09A6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8548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2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func>
                      <m:func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2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200" dirty="0"/>
              </a:p>
              <a:p>
                <a:pPr>
                  <a:lnSpc>
                    <a:spcPct val="150000"/>
                  </a:lnSpc>
                </a:pPr>
                <a:endParaRPr lang="en-US" altLang="zh-TW" sz="2200" dirty="0"/>
              </a:p>
              <a:p>
                <a:pPr>
                  <a:lnSpc>
                    <a:spcPct val="150000"/>
                  </a:lnSpc>
                </a:pPr>
                <a:endParaRPr lang="en-US" altLang="zh-TW" sz="2200" dirty="0"/>
              </a:p>
              <a:p>
                <a:pPr>
                  <a:lnSpc>
                    <a:spcPct val="150000"/>
                  </a:lnSpc>
                </a:pPr>
                <a:endParaRPr lang="en-US" altLang="zh-TW" sz="2200" dirty="0"/>
              </a:p>
              <a:p>
                <a:pPr>
                  <a:lnSpc>
                    <a:spcPct val="110000"/>
                  </a:lnSpc>
                </a:pPr>
                <a:r>
                  <a:rPr lang="en-US" altLang="zh-TW" sz="1800" dirty="0"/>
                  <a:t>Under different policies, the probability of encountering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TW" sz="1800" dirty="0"/>
                  <a:t>a specific n-steps trajectory can vary. This discrepancy gives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TW" sz="1800" dirty="0"/>
                  <a:t>rise to the issue of 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distribution mismatch </a:t>
                </a:r>
                <a:r>
                  <a:rPr lang="en-US" altLang="zh-TW" sz="1800" dirty="0"/>
                  <a:t>in off-policy buffer data.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3821988-94CE-4FA5-A6B4-F9995A09A6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85483"/>
              </a:xfrm>
              <a:blipFill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20E446AD-ACF0-4867-B355-86BBEC633059}"/>
              </a:ext>
            </a:extLst>
          </p:cNvPr>
          <p:cNvGrpSpPr/>
          <p:nvPr/>
        </p:nvGrpSpPr>
        <p:grpSpPr>
          <a:xfrm>
            <a:off x="1220497" y="3583003"/>
            <a:ext cx="4609780" cy="1622043"/>
            <a:chOff x="1220497" y="3583003"/>
            <a:chExt cx="4609780" cy="162204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7A5D9E4-F3A4-495F-B986-9CFAFB40C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0497" y="3583003"/>
              <a:ext cx="4363595" cy="157361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108718-1526-4273-B042-1CF5DDF44E29}"/>
                </a:ext>
              </a:extLst>
            </p:cNvPr>
            <p:cNvSpPr/>
            <p:nvPr/>
          </p:nvSpPr>
          <p:spPr>
            <a:xfrm>
              <a:off x="3402294" y="4798646"/>
              <a:ext cx="2427983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002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10A550D-F7AC-43F9-B71D-A22C9EE33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2443"/>
            <a:ext cx="5617012" cy="48804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F1D7C6-6CBF-4658-A66A-00D5B0EE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76" y="2467722"/>
            <a:ext cx="5087008" cy="13159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4D8623F-55D9-45A8-8042-D541A15D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Noisy Nets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75A3810-4EF3-403C-B2C1-E8700AF71B05}"/>
              </a:ext>
            </a:extLst>
          </p:cNvPr>
          <p:cNvCxnSpPr>
            <a:cxnSpLocks/>
          </p:cNvCxnSpPr>
          <p:nvPr/>
        </p:nvCxnSpPr>
        <p:spPr>
          <a:xfrm flipH="1" flipV="1">
            <a:off x="4704862" y="1488831"/>
            <a:ext cx="3384062" cy="37044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3B808C5-EFAB-43C5-B2B9-B426385A44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0432"/>
              </a:xfrm>
            </p:spPr>
            <p:txBody>
              <a:bodyPr/>
              <a:lstStyle/>
              <a:p>
                <a:r>
                  <a:rPr lang="en-US" altLang="zh-TW" dirty="0"/>
                  <a:t>Replace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dirty="0"/>
                  <a:t>-greedy.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sz="2200" dirty="0"/>
                  <a:t>-greedy</a:t>
                </a:r>
              </a:p>
              <a:p>
                <a:pPr lvl="1"/>
                <a:r>
                  <a:rPr lang="en-US" altLang="zh-TW" sz="1800" dirty="0"/>
                  <a:t>Action is randomly selected.</a:t>
                </a:r>
              </a:p>
              <a:p>
                <a:pPr lvl="1"/>
                <a:r>
                  <a:rPr lang="en-US" altLang="zh-TW" sz="1800" dirty="0"/>
                  <a:t>When encountering the same state again, it is </a:t>
                </a:r>
              </a:p>
              <a:p>
                <a:pPr marL="457200" lvl="1" indent="0">
                  <a:buNone/>
                </a:pPr>
                <a:r>
                  <a:rPr lang="en-US" altLang="zh-TW" sz="1800" dirty="0"/>
                  <a:t>possible to choose a completely different action.</a:t>
                </a:r>
              </a:p>
              <a:p>
                <a:r>
                  <a:rPr lang="en-US" altLang="zh-TW" sz="2200" dirty="0"/>
                  <a:t>Noisy Nets</a:t>
                </a:r>
              </a:p>
              <a:p>
                <a:pPr lvl="1"/>
                <a:r>
                  <a:rPr lang="en-US" altLang="zh-TW" sz="1800" dirty="0"/>
                  <a:t>Noise remains the same within the same episode.</a:t>
                </a:r>
              </a:p>
              <a:p>
                <a:pPr lvl="1"/>
                <a:r>
                  <a:rPr lang="en-US" altLang="zh-TW" sz="1800" dirty="0"/>
                  <a:t>More systematic exploration method, the paper </a:t>
                </a:r>
              </a:p>
              <a:p>
                <a:pPr marL="457200" lvl="1" indent="0">
                  <a:buNone/>
                </a:pPr>
                <a:r>
                  <a:rPr lang="en-US" altLang="zh-TW" sz="1800" dirty="0"/>
                  <a:t>refer to it as "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State-dependent Exploration</a:t>
                </a:r>
                <a:r>
                  <a:rPr lang="en-US" altLang="zh-TW" sz="1800" dirty="0"/>
                  <a:t>“.</a:t>
                </a:r>
              </a:p>
              <a:p>
                <a:pPr marL="457200" lvl="1" indent="0">
                  <a:buNone/>
                </a:pPr>
                <a:endParaRPr lang="en-US" altLang="zh-TW" sz="1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3B808C5-EFAB-43C5-B2B9-B426385A4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0432"/>
              </a:xfrm>
              <a:blipFill>
                <a:blip r:embed="rId4"/>
                <a:stretch>
                  <a:fillRect l="-1043" t="-19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16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943DDC-6E59-4DB6-A5A5-A1BE7DDB94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How about Rainbow using QRDQN ?</a:t>
            </a:r>
            <a:endParaRPr lang="zh-TW" altLang="en-US" sz="4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74E385A0-B73F-4A27-A121-313A308B9DDA}"/>
              </a:ext>
            </a:extLst>
          </p:cNvPr>
          <p:cNvSpPr txBox="1">
            <a:spLocks/>
          </p:cNvSpPr>
          <p:nvPr/>
        </p:nvSpPr>
        <p:spPr>
          <a:xfrm>
            <a:off x="1524000" y="3699545"/>
            <a:ext cx="9144000" cy="801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( QR-Rainbow 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0905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BEEF8-2340-4DCC-9FE6-8E69EC4D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 and Result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C5A8DF-DC21-4A01-B049-F1284153A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34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3473F-AD98-4BC9-AF31-03EA714F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F15219-E595-48B8-8554-AE0E57D44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8074"/>
            <a:ext cx="5181600" cy="538992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zh-TW" sz="3200" dirty="0" err="1"/>
              <a:t>num_steps</a:t>
            </a:r>
            <a:r>
              <a:rPr lang="en-US" altLang="zh-TW" sz="3200" dirty="0"/>
              <a:t>: 50000000 </a:t>
            </a:r>
          </a:p>
          <a:p>
            <a:pPr marL="0" indent="0">
              <a:buNone/>
            </a:pPr>
            <a:r>
              <a:rPr lang="en-US" altLang="zh-TW" sz="3200" dirty="0" err="1"/>
              <a:t>batch_size</a:t>
            </a:r>
            <a:r>
              <a:rPr lang="en-US" altLang="zh-TW" sz="3200" dirty="0"/>
              <a:t>: 32</a:t>
            </a:r>
          </a:p>
          <a:p>
            <a:pPr marL="0" indent="0">
              <a:buNone/>
            </a:pPr>
            <a:r>
              <a:rPr lang="en-US" altLang="zh-TW" sz="3200" dirty="0" err="1"/>
              <a:t>lr</a:t>
            </a:r>
            <a:r>
              <a:rPr lang="en-US" altLang="zh-TW" sz="3200" dirty="0"/>
              <a:t>: 5e-5</a:t>
            </a:r>
          </a:p>
          <a:p>
            <a:pPr marL="0" indent="0">
              <a:buNone/>
            </a:pPr>
            <a:r>
              <a:rPr lang="en-US" altLang="zh-TW" sz="3200" dirty="0" err="1"/>
              <a:t>memory_size</a:t>
            </a:r>
            <a:r>
              <a:rPr lang="en-US" altLang="zh-TW" sz="3200" dirty="0"/>
              <a:t>: 1000000</a:t>
            </a:r>
          </a:p>
          <a:p>
            <a:pPr marL="0" indent="0">
              <a:buNone/>
            </a:pPr>
            <a:r>
              <a:rPr lang="en-US" altLang="zh-TW" sz="3200" dirty="0"/>
              <a:t>gamma: 0.99</a:t>
            </a:r>
          </a:p>
          <a:p>
            <a:pPr marL="0" indent="0">
              <a:buNone/>
            </a:pPr>
            <a:r>
              <a:rPr lang="en-US" altLang="zh-TW" sz="3200" dirty="0" err="1">
                <a:solidFill>
                  <a:srgbClr val="FF0000"/>
                </a:solidFill>
              </a:rPr>
              <a:t>multi_step</a:t>
            </a:r>
            <a:r>
              <a:rPr lang="en-US" altLang="zh-TW" sz="3200" dirty="0">
                <a:solidFill>
                  <a:srgbClr val="FF0000"/>
                </a:solidFill>
              </a:rPr>
              <a:t>: 1</a:t>
            </a:r>
          </a:p>
          <a:p>
            <a:pPr marL="0" indent="0">
              <a:buNone/>
            </a:pPr>
            <a:r>
              <a:rPr lang="en-US" altLang="zh-TW" sz="3200" dirty="0" err="1"/>
              <a:t>update_interval</a:t>
            </a:r>
            <a:r>
              <a:rPr lang="en-US" altLang="zh-TW" sz="3200" dirty="0"/>
              <a:t>: 4</a:t>
            </a:r>
          </a:p>
          <a:p>
            <a:pPr marL="0" indent="0">
              <a:buNone/>
            </a:pPr>
            <a:r>
              <a:rPr lang="en-US" altLang="zh-TW" sz="3200" dirty="0" err="1"/>
              <a:t>target_update_interval</a:t>
            </a:r>
            <a:r>
              <a:rPr lang="en-US" altLang="zh-TW" sz="3200" dirty="0"/>
              <a:t>: 10000</a:t>
            </a:r>
          </a:p>
          <a:p>
            <a:pPr marL="0" indent="0">
              <a:buNone/>
            </a:pPr>
            <a:r>
              <a:rPr lang="en-US" altLang="zh-TW" sz="3200" dirty="0" err="1"/>
              <a:t>start_steps</a:t>
            </a:r>
            <a:r>
              <a:rPr lang="en-US" altLang="zh-TW" sz="3200" dirty="0"/>
              <a:t>: 50000</a:t>
            </a:r>
          </a:p>
          <a:p>
            <a:pPr marL="0" indent="0">
              <a:buNone/>
            </a:pPr>
            <a:r>
              <a:rPr lang="en-US" altLang="zh-TW" sz="3200" dirty="0" err="1"/>
              <a:t>epsilon_train</a:t>
            </a:r>
            <a:r>
              <a:rPr lang="en-US" altLang="zh-TW" sz="3200" dirty="0"/>
              <a:t>: 0.1</a:t>
            </a:r>
          </a:p>
          <a:p>
            <a:pPr marL="0" indent="0">
              <a:buNone/>
            </a:pPr>
            <a:r>
              <a:rPr lang="en-US" altLang="zh-TW" sz="3200" dirty="0" err="1"/>
              <a:t>epsilon_eval</a:t>
            </a:r>
            <a:r>
              <a:rPr lang="en-US" altLang="zh-TW" sz="3200" dirty="0"/>
              <a:t>: 0.01</a:t>
            </a:r>
          </a:p>
          <a:p>
            <a:pPr marL="0" indent="0">
              <a:buNone/>
            </a:pPr>
            <a:r>
              <a:rPr lang="en-US" altLang="zh-TW" sz="3200" dirty="0" err="1"/>
              <a:t>epsilon_decay_steps</a:t>
            </a:r>
            <a:r>
              <a:rPr lang="en-US" altLang="zh-TW" sz="3200" dirty="0"/>
              <a:t>: 250000 </a:t>
            </a:r>
          </a:p>
          <a:p>
            <a:pPr marL="0" indent="0">
              <a:buNone/>
            </a:pPr>
            <a:r>
              <a:rPr lang="en-US" altLang="zh-TW" sz="3200" dirty="0" err="1">
                <a:solidFill>
                  <a:srgbClr val="FF0000"/>
                </a:solidFill>
              </a:rPr>
              <a:t>double_q_learning</a:t>
            </a:r>
            <a:r>
              <a:rPr lang="en-US" altLang="zh-TW" sz="3200" dirty="0">
                <a:solidFill>
                  <a:srgbClr val="FF0000"/>
                </a:solidFill>
              </a:rPr>
              <a:t>: False</a:t>
            </a:r>
          </a:p>
          <a:p>
            <a:pPr marL="0" indent="0">
              <a:buNone/>
            </a:pPr>
            <a:r>
              <a:rPr lang="en-US" altLang="zh-TW" sz="3200" dirty="0" err="1">
                <a:solidFill>
                  <a:srgbClr val="FF0000"/>
                </a:solidFill>
              </a:rPr>
              <a:t>dueling_net</a:t>
            </a:r>
            <a:r>
              <a:rPr lang="en-US" altLang="zh-TW" sz="3200" dirty="0">
                <a:solidFill>
                  <a:srgbClr val="FF0000"/>
                </a:solidFill>
              </a:rPr>
              <a:t>: False</a:t>
            </a:r>
          </a:p>
          <a:p>
            <a:pPr marL="0" indent="0">
              <a:buNone/>
            </a:pPr>
            <a:r>
              <a:rPr lang="en-US" altLang="zh-TW" sz="3200" dirty="0" err="1">
                <a:solidFill>
                  <a:srgbClr val="FF0000"/>
                </a:solidFill>
              </a:rPr>
              <a:t>noisy_net</a:t>
            </a:r>
            <a:r>
              <a:rPr lang="en-US" altLang="zh-TW" sz="3200" dirty="0">
                <a:solidFill>
                  <a:srgbClr val="FF0000"/>
                </a:solidFill>
              </a:rPr>
              <a:t>: False</a:t>
            </a:r>
          </a:p>
          <a:p>
            <a:pPr marL="0" indent="0">
              <a:buNone/>
            </a:pPr>
            <a:r>
              <a:rPr lang="en-US" altLang="zh-TW" sz="3200" dirty="0" err="1">
                <a:solidFill>
                  <a:srgbClr val="FF0000"/>
                </a:solidFill>
              </a:rPr>
              <a:t>use_per</a:t>
            </a:r>
            <a:r>
              <a:rPr lang="en-US" altLang="zh-TW" sz="3200" dirty="0">
                <a:solidFill>
                  <a:srgbClr val="FF0000"/>
                </a:solidFill>
              </a:rPr>
              <a:t>: False</a:t>
            </a:r>
          </a:p>
          <a:p>
            <a:pPr marL="0" indent="0">
              <a:buNone/>
            </a:pPr>
            <a:r>
              <a:rPr lang="en-US" altLang="zh-TW" sz="3200" dirty="0" err="1"/>
              <a:t>log_interval</a:t>
            </a:r>
            <a:r>
              <a:rPr lang="en-US" altLang="zh-TW" sz="3200" dirty="0"/>
              <a:t>: 100</a:t>
            </a:r>
          </a:p>
          <a:p>
            <a:pPr marL="0" indent="0">
              <a:buNone/>
            </a:pPr>
            <a:r>
              <a:rPr lang="en-US" altLang="zh-TW" sz="3200" dirty="0" err="1"/>
              <a:t>eval_interval</a:t>
            </a:r>
            <a:r>
              <a:rPr lang="en-US" altLang="zh-TW" sz="3200" dirty="0"/>
              <a:t>: 250000</a:t>
            </a:r>
          </a:p>
          <a:p>
            <a:pPr marL="0" indent="0">
              <a:buNone/>
            </a:pPr>
            <a:r>
              <a:rPr lang="en-US" altLang="zh-TW" sz="3200" dirty="0" err="1"/>
              <a:t>num_eval_steps</a:t>
            </a:r>
            <a:r>
              <a:rPr lang="en-US" altLang="zh-TW" sz="3200" dirty="0"/>
              <a:t>: 125000 </a:t>
            </a:r>
          </a:p>
          <a:p>
            <a:pPr marL="0" indent="0">
              <a:buNone/>
            </a:pPr>
            <a:r>
              <a:rPr lang="en-US" altLang="zh-TW" sz="3200" dirty="0" err="1"/>
              <a:t>max_episode_steps</a:t>
            </a:r>
            <a:r>
              <a:rPr lang="en-US" altLang="zh-TW" sz="3200" dirty="0"/>
              <a:t>: 27000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07D0BD-9772-42D7-93EB-DB2BC8E0B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14400"/>
            <a:ext cx="6019800" cy="5943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Environment – Atari games </a:t>
            </a:r>
            <a:r>
              <a:rPr lang="en-US" altLang="zh-TW" sz="1800" dirty="0"/>
              <a:t>(with NoFrameskip-v4)</a:t>
            </a:r>
            <a:r>
              <a:rPr lang="en-US" altLang="zh-TW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Breakout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rgbClr val="0070C0"/>
                </a:solidFill>
              </a:rPr>
              <a:t>Enduro (following slides)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 err="1"/>
              <a:t>MsPacman</a:t>
            </a:r>
            <a:endParaRPr lang="en-US" altLang="zh-TW" sz="2000" dirty="0"/>
          </a:p>
          <a:p>
            <a:pPr>
              <a:lnSpc>
                <a:spcPct val="100000"/>
              </a:lnSpc>
            </a:pPr>
            <a:r>
              <a:rPr lang="en-US" altLang="zh-TW" sz="2400" dirty="0"/>
              <a:t>Number of frames: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60M to 80M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Comparison: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DQN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QRDQN (N = 200, kappa = 1)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/>
              <a:t>QR origin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/>
              <a:t>QR + Double Q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/>
              <a:t>QR + PER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/>
              <a:t>QR + Dueling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/>
              <a:t>QR + Noisy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/>
              <a:t>QR + Multistep (step=3)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/>
              <a:t>QR Rainbow</a:t>
            </a:r>
          </a:p>
          <a:p>
            <a:pPr lvl="2">
              <a:lnSpc>
                <a:spcPct val="100000"/>
              </a:lnSpc>
            </a:pPr>
            <a:endParaRPr lang="en-US" altLang="zh-TW" sz="1600" dirty="0"/>
          </a:p>
          <a:p>
            <a:pPr lvl="2">
              <a:lnSpc>
                <a:spcPct val="100000"/>
              </a:lnSpc>
            </a:pPr>
            <a:endParaRPr lang="en-US" altLang="zh-TW" sz="1600" dirty="0"/>
          </a:p>
          <a:p>
            <a:pPr lvl="2">
              <a:lnSpc>
                <a:spcPct val="100000"/>
              </a:lnSpc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693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A0ED9-634E-40E6-9286-77F62BE3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QRDQN Rainbow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E0FEB9-93F7-42E1-A7D2-D5A550F4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48" y="75501"/>
            <a:ext cx="5101987" cy="21023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92F020-D9C5-4847-879C-DA574FDC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052" y="2465222"/>
            <a:ext cx="5032583" cy="19751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5DA664-B323-4FCB-ADB4-E27641A3C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052" y="4668547"/>
            <a:ext cx="5032583" cy="21517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314298C-2D55-4F65-9653-B8E6C2E02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31" y="1690688"/>
            <a:ext cx="314369" cy="27696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F028D8B-3F2E-43F7-A425-099D6F285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08" y="4699536"/>
            <a:ext cx="314368" cy="152403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DEADF2-222D-428E-BD31-6B4BED1B1A32}"/>
              </a:ext>
            </a:extLst>
          </p:cNvPr>
          <p:cNvSpPr txBox="1"/>
          <p:nvPr/>
        </p:nvSpPr>
        <p:spPr>
          <a:xfrm>
            <a:off x="1551963" y="169068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DQN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C68A39A-1999-4A54-8179-08A09896CEAB}"/>
              </a:ext>
            </a:extLst>
          </p:cNvPr>
          <p:cNvSpPr txBox="1"/>
          <p:nvPr/>
        </p:nvSpPr>
        <p:spPr>
          <a:xfrm>
            <a:off x="1539557" y="222908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09512C8-F45C-4524-A45E-7690AE8E296F}"/>
              </a:ext>
            </a:extLst>
          </p:cNvPr>
          <p:cNvSpPr txBox="1"/>
          <p:nvPr/>
        </p:nvSpPr>
        <p:spPr>
          <a:xfrm>
            <a:off x="1539557" y="278318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Double-Q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7AE58F7-4113-4B59-BA91-89BF4B41FC1F}"/>
              </a:ext>
            </a:extLst>
          </p:cNvPr>
          <p:cNvSpPr txBox="1"/>
          <p:nvPr/>
        </p:nvSpPr>
        <p:spPr>
          <a:xfrm>
            <a:off x="1539557" y="3429903"/>
            <a:ext cx="254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Dueling Network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4D1881-ACDF-4D66-9554-79928342DB31}"/>
              </a:ext>
            </a:extLst>
          </p:cNvPr>
          <p:cNvSpPr txBox="1"/>
          <p:nvPr/>
        </p:nvSpPr>
        <p:spPr>
          <a:xfrm>
            <a:off x="1539557" y="4055972"/>
            <a:ext cx="255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Multistep Return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2252F71-89A4-449F-8A79-1AFE1C30EA1C}"/>
              </a:ext>
            </a:extLst>
          </p:cNvPr>
          <p:cNvSpPr txBox="1"/>
          <p:nvPr/>
        </p:nvSpPr>
        <p:spPr>
          <a:xfrm>
            <a:off x="1551963" y="4649554"/>
            <a:ext cx="23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Noisy Network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83F2EED-5749-4464-A48E-58B628982F6B}"/>
              </a:ext>
            </a:extLst>
          </p:cNvPr>
          <p:cNvSpPr txBox="1"/>
          <p:nvPr/>
        </p:nvSpPr>
        <p:spPr>
          <a:xfrm>
            <a:off x="1551963" y="5276886"/>
            <a:ext cx="356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Prioritize Experience Replay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87AFACA-7319-40D1-9F4D-FEB75C5AF398}"/>
              </a:ext>
            </a:extLst>
          </p:cNvPr>
          <p:cNvSpPr txBox="1"/>
          <p:nvPr/>
        </p:nvSpPr>
        <p:spPr>
          <a:xfrm>
            <a:off x="1539557" y="5903155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Rainbow</a:t>
            </a:r>
          </a:p>
        </p:txBody>
      </p:sp>
    </p:spTree>
    <p:extLst>
      <p:ext uri="{BB962C8B-B14F-4D97-AF65-F5344CB8AC3E}">
        <p14:creationId xmlns:p14="http://schemas.microsoft.com/office/powerpoint/2010/main" val="183948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36173-29C1-465C-B8B5-AE6E1245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QRDQN vs DQN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B89462-0433-4DA8-93C7-BEEEB102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369" y="334657"/>
            <a:ext cx="4821087" cy="20478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AEDDAD2-2761-4938-8179-7A3D8D4F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838" y="2427715"/>
            <a:ext cx="4744711" cy="20478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76FE21-ADAF-4D5D-B1F3-E6EBF9BBE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944" y="4698255"/>
            <a:ext cx="4709512" cy="2047813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1B134484-FB2B-4585-B9F8-0F368AEBC16D}"/>
              </a:ext>
            </a:extLst>
          </p:cNvPr>
          <p:cNvGrpSpPr/>
          <p:nvPr/>
        </p:nvGrpSpPr>
        <p:grpSpPr>
          <a:xfrm>
            <a:off x="5715699" y="5666108"/>
            <a:ext cx="1404583" cy="995211"/>
            <a:chOff x="1512815" y="1942679"/>
            <a:chExt cx="1404583" cy="99521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F4B5B1-CDFE-474F-9E68-444AE988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2815" y="1956161"/>
              <a:ext cx="323895" cy="943107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849998C6-2184-4C3E-8925-657BF6C8FF19}"/>
                </a:ext>
              </a:extLst>
            </p:cNvPr>
            <p:cNvSpPr txBox="1"/>
            <p:nvPr/>
          </p:nvSpPr>
          <p:spPr>
            <a:xfrm>
              <a:off x="2004969" y="1942679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DQN</a:t>
              </a:r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49F5927-0F21-48FC-BF3D-7222DBF0E784}"/>
                </a:ext>
              </a:extLst>
            </p:cNvPr>
            <p:cNvSpPr txBox="1"/>
            <p:nvPr/>
          </p:nvSpPr>
          <p:spPr>
            <a:xfrm>
              <a:off x="2004969" y="2568558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</a:t>
              </a:r>
              <a:endParaRPr lang="zh-TW" altLang="en-US" dirty="0"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A9DB4BB8-466E-4909-8076-3F9F3D46310D}"/>
              </a:ext>
            </a:extLst>
          </p:cNvPr>
          <p:cNvSpPr txBox="1"/>
          <p:nvPr/>
        </p:nvSpPr>
        <p:spPr>
          <a:xfrm>
            <a:off x="939567" y="1690688"/>
            <a:ext cx="5746459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&gt; DQN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Testing: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&gt; DQN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Estimation of Q: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&lt; DQN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6257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4D741E-E69C-49F3-AE07-7F64EC06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QR vs QR Double-Q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7FCE30-AB7A-4C55-8A36-97E941B3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860" y="90770"/>
            <a:ext cx="4875232" cy="21847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47DA76-80FC-4EB5-A4D8-36283021D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860" y="2334644"/>
            <a:ext cx="4949181" cy="20843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D792B3-44F2-4183-90BB-989778A6B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860" y="4562367"/>
            <a:ext cx="4942095" cy="2084357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C4EA2597-0379-4BF2-859B-2295CF72A67A}"/>
              </a:ext>
            </a:extLst>
          </p:cNvPr>
          <p:cNvGrpSpPr/>
          <p:nvPr/>
        </p:nvGrpSpPr>
        <p:grpSpPr>
          <a:xfrm>
            <a:off x="4800009" y="5408011"/>
            <a:ext cx="2341819" cy="1084864"/>
            <a:chOff x="3301046" y="2352525"/>
            <a:chExt cx="2341819" cy="108486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370B947-BB2A-4589-AB00-46A843002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1046" y="2352525"/>
              <a:ext cx="304843" cy="1076475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BC6676C-A71D-4865-8125-E9E274190E73}"/>
                </a:ext>
              </a:extLst>
            </p:cNvPr>
            <p:cNvSpPr txBox="1"/>
            <p:nvPr/>
          </p:nvSpPr>
          <p:spPr>
            <a:xfrm>
              <a:off x="3775046" y="2352525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</a:t>
              </a:r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990EA16-1573-4284-83DD-20D845267359}"/>
                </a:ext>
              </a:extLst>
            </p:cNvPr>
            <p:cNvSpPr txBox="1"/>
            <p:nvPr/>
          </p:nvSpPr>
          <p:spPr>
            <a:xfrm>
              <a:off x="3775046" y="3068057"/>
              <a:ext cx="186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 Double-Q</a:t>
              </a:r>
              <a:endParaRPr lang="zh-TW" altLang="en-US" dirty="0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E201E7-207B-4330-BBF8-A7A1E6D2131D}"/>
              </a:ext>
            </a:extLst>
          </p:cNvPr>
          <p:cNvSpPr txBox="1"/>
          <p:nvPr/>
        </p:nvSpPr>
        <p:spPr>
          <a:xfrm>
            <a:off x="939567" y="1690688"/>
            <a:ext cx="5746459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&gt; QR Double-Q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Testing: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&gt;= QR Double-Q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Estimation of Q: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&gt; QR Double-Q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Reduce over-estimation (?)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4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4F94E-DB5B-4255-9052-E434D45C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QR vs QR PER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57EE34-FB65-48BF-937F-D6C0EC3D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09" y="105594"/>
            <a:ext cx="4744420" cy="21228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F44EE32-F573-4629-8AE6-2C0F0349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309" y="2225623"/>
            <a:ext cx="4852977" cy="21228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1F14FB-DB40-4886-A347-DB0623C8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309" y="4506542"/>
            <a:ext cx="4744420" cy="2168461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0328DB08-29F1-42D5-8928-1BB2254CB017}"/>
              </a:ext>
            </a:extLst>
          </p:cNvPr>
          <p:cNvGrpSpPr/>
          <p:nvPr/>
        </p:nvGrpSpPr>
        <p:grpSpPr>
          <a:xfrm>
            <a:off x="5196021" y="5743364"/>
            <a:ext cx="1799958" cy="861776"/>
            <a:chOff x="10084114" y="3511893"/>
            <a:chExt cx="1799958" cy="86177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1FB998D-7CD6-4103-8A06-92F17233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84114" y="3554621"/>
              <a:ext cx="295316" cy="39058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6361783-BA0B-4FDB-8C89-9D7CF28C1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3640" y="3954511"/>
              <a:ext cx="276264" cy="419158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B3A845-C5E6-4AD1-A9CA-3D249E0F553F}"/>
                </a:ext>
              </a:extLst>
            </p:cNvPr>
            <p:cNvSpPr txBox="1"/>
            <p:nvPr/>
          </p:nvSpPr>
          <p:spPr>
            <a:xfrm>
              <a:off x="10562876" y="3511893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</a:t>
              </a:r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26A9FB0-F791-41D7-B6C8-368C143DADA9}"/>
                </a:ext>
              </a:extLst>
            </p:cNvPr>
            <p:cNvSpPr txBox="1"/>
            <p:nvPr/>
          </p:nvSpPr>
          <p:spPr>
            <a:xfrm>
              <a:off x="10562876" y="3979170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 PER</a:t>
              </a:r>
              <a:endParaRPr lang="zh-TW" altLang="en-US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62E258-A509-4CFF-921F-2DE68708EE23}"/>
              </a:ext>
            </a:extLst>
          </p:cNvPr>
          <p:cNvSpPr txBox="1"/>
          <p:nvPr/>
        </p:nvSpPr>
        <p:spPr>
          <a:xfrm>
            <a:off x="939567" y="1690688"/>
            <a:ext cx="5746459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= QR PER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Testing: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= QR PER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Estimation of Q: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= QR PER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PER is not so effective in dense reward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FF0000"/>
                </a:solidFill>
              </a:rPr>
              <a:t>    environment.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38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D6CAE-2FCB-485E-A578-E5674F97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D02F94-0FC6-4073-A43E-544B5DF3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Experiments and Result Analysis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Conclusion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Appendix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6580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DEB52-7604-47BE-B33A-48F9BE39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QR vs QR Dueling Network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81BCF1-4AE4-4185-BEB4-BE871BEB3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303" y="310903"/>
            <a:ext cx="4680238" cy="20631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B145CF-1EDC-492C-BBFD-02844CE5D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57" y="2506270"/>
            <a:ext cx="4694084" cy="20631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9803E8-0DDF-433A-B1B5-43593209A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497" y="4701637"/>
            <a:ext cx="4528044" cy="20631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F00AD5-9570-4DEE-AF9C-57E6CD3FC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031" y="5698994"/>
            <a:ext cx="295316" cy="39058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AC4C01-FDE2-4B68-9F00-AEF6692A3A7E}"/>
              </a:ext>
            </a:extLst>
          </p:cNvPr>
          <p:cNvSpPr txBox="1"/>
          <p:nvPr/>
        </p:nvSpPr>
        <p:spPr>
          <a:xfrm>
            <a:off x="5392793" y="565626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E2BE61-714E-40F8-8701-DE44DEB45E18}"/>
              </a:ext>
            </a:extLst>
          </p:cNvPr>
          <p:cNvSpPr txBox="1"/>
          <p:nvPr/>
        </p:nvSpPr>
        <p:spPr>
          <a:xfrm>
            <a:off x="5392793" y="612354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Dueling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7114F2C-5C73-4A08-A1BF-EBB966C2A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504" y="6178506"/>
            <a:ext cx="314369" cy="31436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1638F27-CCB4-4B61-9CAA-8AD9C8706097}"/>
              </a:ext>
            </a:extLst>
          </p:cNvPr>
          <p:cNvSpPr txBox="1"/>
          <p:nvPr/>
        </p:nvSpPr>
        <p:spPr>
          <a:xfrm>
            <a:off x="939567" y="1690688"/>
            <a:ext cx="5746459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&lt; QR Dueling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Testing: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&lt; QR Dueling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Estimation of Q: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&gt; QR Dueling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Great performance against QR in early stage while testing.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FE0A9B-4687-459E-8605-AB026956A566}"/>
              </a:ext>
            </a:extLst>
          </p:cNvPr>
          <p:cNvSpPr/>
          <p:nvPr/>
        </p:nvSpPr>
        <p:spPr>
          <a:xfrm>
            <a:off x="7550091" y="947956"/>
            <a:ext cx="2114025" cy="1124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026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F6433635-15FC-46AD-83E2-F6425EBBBE12}"/>
              </a:ext>
            </a:extLst>
          </p:cNvPr>
          <p:cNvSpPr txBox="1"/>
          <p:nvPr/>
        </p:nvSpPr>
        <p:spPr>
          <a:xfrm>
            <a:off x="939567" y="1690688"/>
            <a:ext cx="5764377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&lt;&lt; QR Noisy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Testing: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&lt; QR Noisy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Estimation of Q: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&gt; QR Noisy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Excellent performance on training return, but seems not translating into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testing.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Sample noise while testing ?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5248EC-C7F1-42C1-A43E-305405C1B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QR vs QR Noisy Network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8ED8BF-AC1E-4B36-A5F1-D2811DB9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802" y="176331"/>
            <a:ext cx="5149007" cy="21836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BB937C9-801B-4A84-9A86-A294235D6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802" y="2385185"/>
            <a:ext cx="5149007" cy="20669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18CA07-7E17-4835-8243-CD8ED15C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802" y="4568872"/>
            <a:ext cx="5121679" cy="217194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1E8EB39-171C-4591-B09B-62ED8068A8BB}"/>
              </a:ext>
            </a:extLst>
          </p:cNvPr>
          <p:cNvGrpSpPr/>
          <p:nvPr/>
        </p:nvGrpSpPr>
        <p:grpSpPr>
          <a:xfrm>
            <a:off x="4830141" y="3743574"/>
            <a:ext cx="1957693" cy="836609"/>
            <a:chOff x="4746251" y="5656266"/>
            <a:chExt cx="1957693" cy="83660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1E89A11-AAC5-4808-9C2E-4EEA9BD4D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6251" y="5698994"/>
              <a:ext cx="295316" cy="39058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6200D89-7C47-467A-9FAE-8BE11A7D40B9}"/>
                </a:ext>
              </a:extLst>
            </p:cNvPr>
            <p:cNvSpPr txBox="1"/>
            <p:nvPr/>
          </p:nvSpPr>
          <p:spPr>
            <a:xfrm>
              <a:off x="5225013" y="5656266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</a:t>
              </a:r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14F9A41-9ED9-4ACD-BEAE-71DB87391118}"/>
                </a:ext>
              </a:extLst>
            </p:cNvPr>
            <p:cNvSpPr txBox="1"/>
            <p:nvPr/>
          </p:nvSpPr>
          <p:spPr>
            <a:xfrm>
              <a:off x="5225013" y="6123543"/>
              <a:ext cx="1478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 Noisy</a:t>
              </a:r>
              <a:endParaRPr lang="zh-TW" altLang="en-US" dirty="0"/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8A85F3C-63C9-4A34-A9DD-BC134A7D0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9095" y="6121446"/>
              <a:ext cx="285790" cy="367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59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521ACC-BCFF-4B9C-A528-4E2FC4D6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QR vs QR Multistep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688F70-2108-4541-98A4-9F99C025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181" y="97907"/>
            <a:ext cx="5596882" cy="22377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72960C4-0848-4BCE-8FB4-45EFEA7C6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181" y="2387393"/>
            <a:ext cx="5596882" cy="20473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87B7B7C-D0ED-4102-B52B-ACF25F661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181" y="4483413"/>
            <a:ext cx="5753234" cy="227668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2DC0EB8A-E485-46B5-9D1D-4DEA2A9CC60E}"/>
              </a:ext>
            </a:extLst>
          </p:cNvPr>
          <p:cNvGrpSpPr/>
          <p:nvPr/>
        </p:nvGrpSpPr>
        <p:grpSpPr>
          <a:xfrm>
            <a:off x="3676430" y="1418357"/>
            <a:ext cx="2344722" cy="843769"/>
            <a:chOff x="3651263" y="5840932"/>
            <a:chExt cx="2344722" cy="84376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7C10E98-F52D-48D7-B7AF-6A7A08227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1263" y="5883660"/>
              <a:ext cx="295316" cy="39058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BC5F166-5A87-4520-94C9-DB9E7FB2C2AB}"/>
                </a:ext>
              </a:extLst>
            </p:cNvPr>
            <p:cNvSpPr txBox="1"/>
            <p:nvPr/>
          </p:nvSpPr>
          <p:spPr>
            <a:xfrm>
              <a:off x="4130025" y="5840932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</a:t>
              </a:r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0C4E4DB-3E45-4798-9A07-9B1EEF0C9FE3}"/>
                </a:ext>
              </a:extLst>
            </p:cNvPr>
            <p:cNvSpPr txBox="1"/>
            <p:nvPr/>
          </p:nvSpPr>
          <p:spPr>
            <a:xfrm>
              <a:off x="4130025" y="6308209"/>
              <a:ext cx="1865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 Multistep</a:t>
              </a:r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8E50B60-2655-4DD0-8D75-C4BE26CBF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1263" y="6303648"/>
              <a:ext cx="314369" cy="381053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1E99B9B-8D7B-4521-84FF-3188B12C521D}"/>
              </a:ext>
            </a:extLst>
          </p:cNvPr>
          <p:cNvSpPr txBox="1"/>
          <p:nvPr/>
        </p:nvSpPr>
        <p:spPr>
          <a:xfrm>
            <a:off x="939567" y="1690688"/>
            <a:ext cx="5746459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&lt; QR Multistep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Testing: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&lt; QR Multistep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Estimation of Q: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&gt; QR Multistep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High Q-value initially, but as training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FF0000"/>
                </a:solidFill>
              </a:rPr>
              <a:t>    progress, Q-value tends to be lower.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FB9502-FABE-4FBC-B8BF-24E847103C3F}"/>
              </a:ext>
            </a:extLst>
          </p:cNvPr>
          <p:cNvSpPr/>
          <p:nvPr/>
        </p:nvSpPr>
        <p:spPr>
          <a:xfrm>
            <a:off x="6241409" y="5176007"/>
            <a:ext cx="939567" cy="1406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569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62C8D-F595-4B40-B5D9-E6E8CF6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QR vs QR Rainbow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B5F34C-357F-49C1-BE77-FD65BBAA2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175" y="88972"/>
            <a:ext cx="4286076" cy="22321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1C6663-19D2-4C11-BFF7-DDDBD03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682" y="2451715"/>
            <a:ext cx="4138569" cy="19545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059E67E-4E94-4074-8EBD-2B1A7FC1A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682" y="4548573"/>
            <a:ext cx="4138569" cy="2220454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4CA77907-FBDF-40AF-A93B-E065203A0DB9}"/>
              </a:ext>
            </a:extLst>
          </p:cNvPr>
          <p:cNvGrpSpPr/>
          <p:nvPr/>
        </p:nvGrpSpPr>
        <p:grpSpPr>
          <a:xfrm>
            <a:off x="4834321" y="5815765"/>
            <a:ext cx="2271854" cy="860424"/>
            <a:chOff x="4751926" y="5840932"/>
            <a:chExt cx="2271854" cy="86042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C9E87E1-D2E1-4EE9-AA86-F0B287E7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1453" y="5883660"/>
              <a:ext cx="295316" cy="39058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9241123-20C9-4BB7-A7D9-903226A762CE}"/>
                </a:ext>
              </a:extLst>
            </p:cNvPr>
            <p:cNvSpPr txBox="1"/>
            <p:nvPr/>
          </p:nvSpPr>
          <p:spPr>
            <a:xfrm>
              <a:off x="5240215" y="5840932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</a:t>
              </a:r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CCA83A2-BA39-453B-8435-A80B4E31191C}"/>
                </a:ext>
              </a:extLst>
            </p:cNvPr>
            <p:cNvSpPr txBox="1"/>
            <p:nvPr/>
          </p:nvSpPr>
          <p:spPr>
            <a:xfrm>
              <a:off x="5240215" y="6308209"/>
              <a:ext cx="1783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 Rainbow</a:t>
              </a:r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2E23F64-DE8B-4483-AD86-91F6F0081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1926" y="6363172"/>
              <a:ext cx="314369" cy="31436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B6B2C70-87A8-4982-8092-BC3E3216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8564" y="6339355"/>
              <a:ext cx="295316" cy="362001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7641E8-68CC-4962-B800-BE849EDB2CB3}"/>
              </a:ext>
            </a:extLst>
          </p:cNvPr>
          <p:cNvSpPr txBox="1"/>
          <p:nvPr/>
        </p:nvSpPr>
        <p:spPr>
          <a:xfrm>
            <a:off x="939567" y="1690688"/>
            <a:ext cx="5746459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&lt;&lt; QR Rainbow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Testing: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&lt;&lt; QR Rainbow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Estimation of Q: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&gt;&gt; QR Rainbow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Best performance.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60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A0ED9-634E-40E6-9286-77F62BE3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Overall Comparison (in 60M frames)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E0FEB9-93F7-42E1-A7D2-D5A550F4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0" y="3150169"/>
            <a:ext cx="8407899" cy="346465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86D5C03-6778-470A-9944-D607DEAE55FD}"/>
              </a:ext>
            </a:extLst>
          </p:cNvPr>
          <p:cNvSpPr txBox="1"/>
          <p:nvPr/>
        </p:nvSpPr>
        <p:spPr>
          <a:xfrm>
            <a:off x="939567" y="1690688"/>
            <a:ext cx="57464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Best testing score: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D53EB50-4A26-4670-A8CB-A16A4DB2F461}"/>
              </a:ext>
            </a:extLst>
          </p:cNvPr>
          <p:cNvSpPr/>
          <p:nvPr/>
        </p:nvSpPr>
        <p:spPr>
          <a:xfrm>
            <a:off x="7491367" y="4483916"/>
            <a:ext cx="243281" cy="276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2B4AF0C-91B6-4444-9E21-ECFCCD877AED}"/>
              </a:ext>
            </a:extLst>
          </p:cNvPr>
          <p:cNvCxnSpPr>
            <a:cxnSpLocks/>
            <a:stCxn id="3" idx="0"/>
            <a:endCxn id="8" idx="1"/>
          </p:cNvCxnSpPr>
          <p:nvPr/>
        </p:nvCxnSpPr>
        <p:spPr>
          <a:xfrm>
            <a:off x="7613008" y="4483916"/>
            <a:ext cx="1722354" cy="690824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4DB131-F666-4893-AC0A-3724D9954A40}"/>
              </a:ext>
            </a:extLst>
          </p:cNvPr>
          <p:cNvSpPr txBox="1"/>
          <p:nvPr/>
        </p:nvSpPr>
        <p:spPr>
          <a:xfrm>
            <a:off x="9335362" y="4990074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DQN: 1823 (55M)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3477AFC-D0AF-4952-8901-0549C101E43B}"/>
              </a:ext>
            </a:extLst>
          </p:cNvPr>
          <p:cNvSpPr/>
          <p:nvPr/>
        </p:nvSpPr>
        <p:spPr>
          <a:xfrm>
            <a:off x="6543401" y="4221337"/>
            <a:ext cx="243281" cy="276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D452079-D35C-43A4-9F4A-9F58E322573D}"/>
              </a:ext>
            </a:extLst>
          </p:cNvPr>
          <p:cNvCxnSpPr>
            <a:cxnSpLocks/>
            <a:stCxn id="23" idx="0"/>
            <a:endCxn id="25" idx="1"/>
          </p:cNvCxnSpPr>
          <p:nvPr/>
        </p:nvCxnSpPr>
        <p:spPr>
          <a:xfrm flipV="1">
            <a:off x="6665042" y="3510206"/>
            <a:ext cx="2613986" cy="71113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B3429B4-20F8-4380-BC81-6C5C6389D173}"/>
              </a:ext>
            </a:extLst>
          </p:cNvPr>
          <p:cNvSpPr txBox="1"/>
          <p:nvPr/>
        </p:nvSpPr>
        <p:spPr>
          <a:xfrm>
            <a:off x="9279028" y="332554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QRDQN: 2060 (47M)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96A32A8-EBE9-43F2-85BD-59686E32A5F4}"/>
              </a:ext>
            </a:extLst>
          </p:cNvPr>
          <p:cNvSpPr/>
          <p:nvPr/>
        </p:nvSpPr>
        <p:spPr>
          <a:xfrm>
            <a:off x="8102749" y="4392840"/>
            <a:ext cx="243281" cy="276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01DB680-97B2-41CB-A93E-FF934D28D1CB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>
            <a:off x="8224390" y="4392840"/>
            <a:ext cx="1083918" cy="20977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566A16B-D640-4FCB-9651-7AD84ABF0E3D}"/>
              </a:ext>
            </a:extLst>
          </p:cNvPr>
          <p:cNvSpPr txBox="1"/>
          <p:nvPr/>
        </p:nvSpPr>
        <p:spPr>
          <a:xfrm>
            <a:off x="9308308" y="4417950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Double Q: 1909 (60M)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763919D-DBA0-41A8-B4EF-6A1242947C83}"/>
              </a:ext>
            </a:extLst>
          </p:cNvPr>
          <p:cNvSpPr/>
          <p:nvPr/>
        </p:nvSpPr>
        <p:spPr>
          <a:xfrm>
            <a:off x="7141026" y="4081652"/>
            <a:ext cx="243281" cy="276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F31575F-C57F-4354-9C37-43F4B2903F0C}"/>
              </a:ext>
            </a:extLst>
          </p:cNvPr>
          <p:cNvCxnSpPr>
            <a:cxnSpLocks/>
            <a:stCxn id="32" idx="0"/>
            <a:endCxn id="34" idx="1"/>
          </p:cNvCxnSpPr>
          <p:nvPr/>
        </p:nvCxnSpPr>
        <p:spPr>
          <a:xfrm flipV="1">
            <a:off x="7262667" y="1907343"/>
            <a:ext cx="1984621" cy="2174309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807354-E07A-4C2A-8404-3D1714E21044}"/>
              </a:ext>
            </a:extLst>
          </p:cNvPr>
          <p:cNvSpPr txBox="1"/>
          <p:nvPr/>
        </p:nvSpPr>
        <p:spPr>
          <a:xfrm>
            <a:off x="9247288" y="1722677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Dueling: 2247 (52M)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DAE5B547-2D35-48E9-93E2-C956BE9598DE}"/>
              </a:ext>
            </a:extLst>
          </p:cNvPr>
          <p:cNvSpPr/>
          <p:nvPr/>
        </p:nvSpPr>
        <p:spPr>
          <a:xfrm>
            <a:off x="4220634" y="4070966"/>
            <a:ext cx="243281" cy="276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584FB22-CCD8-4D69-A507-475206D0B98B}"/>
              </a:ext>
            </a:extLst>
          </p:cNvPr>
          <p:cNvCxnSpPr>
            <a:cxnSpLocks/>
            <a:stCxn id="37" idx="0"/>
            <a:endCxn id="39" idx="1"/>
          </p:cNvCxnSpPr>
          <p:nvPr/>
        </p:nvCxnSpPr>
        <p:spPr>
          <a:xfrm flipV="1">
            <a:off x="4342275" y="2401532"/>
            <a:ext cx="4926734" cy="1669434"/>
          </a:xfrm>
          <a:prstGeom prst="straightConnector1">
            <a:avLst/>
          </a:prstGeom>
          <a:ln w="38100">
            <a:solidFill>
              <a:srgbClr val="FF006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0B51331-9675-457F-8371-65E710F08819}"/>
              </a:ext>
            </a:extLst>
          </p:cNvPr>
          <p:cNvSpPr txBox="1"/>
          <p:nvPr/>
        </p:nvSpPr>
        <p:spPr>
          <a:xfrm>
            <a:off x="9269009" y="2216866"/>
            <a:ext cx="262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Multistep: 2240 (28M)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028FF84-43F3-4B53-BDC9-BBC31E9E5DD6}"/>
              </a:ext>
            </a:extLst>
          </p:cNvPr>
          <p:cNvSpPr/>
          <p:nvPr/>
        </p:nvSpPr>
        <p:spPr>
          <a:xfrm>
            <a:off x="5922469" y="4140910"/>
            <a:ext cx="243281" cy="276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E56E9FB-EED6-4C16-92F2-4D6473B30F31}"/>
              </a:ext>
            </a:extLst>
          </p:cNvPr>
          <p:cNvCxnSpPr>
            <a:cxnSpLocks/>
            <a:stCxn id="41" idx="0"/>
            <a:endCxn id="43" idx="1"/>
          </p:cNvCxnSpPr>
          <p:nvPr/>
        </p:nvCxnSpPr>
        <p:spPr>
          <a:xfrm flipV="1">
            <a:off x="6044110" y="2955530"/>
            <a:ext cx="3224899" cy="118538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4BED6F9-237E-4DD8-8F10-DC6A77DA18D5}"/>
              </a:ext>
            </a:extLst>
          </p:cNvPr>
          <p:cNvSpPr txBox="1"/>
          <p:nvPr/>
        </p:nvSpPr>
        <p:spPr>
          <a:xfrm>
            <a:off x="9269009" y="2770864"/>
            <a:ext cx="22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Noisy: 2182 (42M)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D9A68A9-60BD-48FE-BA0D-B447555A07A1}"/>
              </a:ext>
            </a:extLst>
          </p:cNvPr>
          <p:cNvSpPr/>
          <p:nvPr/>
        </p:nvSpPr>
        <p:spPr>
          <a:xfrm>
            <a:off x="7243286" y="4209384"/>
            <a:ext cx="243281" cy="276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FCCA9B8-7B43-44D2-AD5F-5D4F541BBAA2}"/>
              </a:ext>
            </a:extLst>
          </p:cNvPr>
          <p:cNvCxnSpPr>
            <a:cxnSpLocks/>
            <a:stCxn id="45" idx="0"/>
            <a:endCxn id="47" idx="1"/>
          </p:cNvCxnSpPr>
          <p:nvPr/>
        </p:nvCxnSpPr>
        <p:spPr>
          <a:xfrm flipV="1">
            <a:off x="7364927" y="4066825"/>
            <a:ext cx="1943381" cy="14255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8AB7C76-6F21-44F1-85F7-BE87DF99D8BC}"/>
              </a:ext>
            </a:extLst>
          </p:cNvPr>
          <p:cNvSpPr txBox="1"/>
          <p:nvPr/>
        </p:nvSpPr>
        <p:spPr>
          <a:xfrm>
            <a:off x="9308308" y="388215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PER: 2046 (53M)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0082FB4-AFE8-434A-B814-70E0077D5249}"/>
              </a:ext>
            </a:extLst>
          </p:cNvPr>
          <p:cNvSpPr/>
          <p:nvPr/>
        </p:nvSpPr>
        <p:spPr>
          <a:xfrm>
            <a:off x="6267386" y="3932547"/>
            <a:ext cx="243281" cy="276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58FD3BAA-951C-4805-A635-28EA6867A345}"/>
              </a:ext>
            </a:extLst>
          </p:cNvPr>
          <p:cNvCxnSpPr>
            <a:cxnSpLocks/>
            <a:stCxn id="49" idx="0"/>
            <a:endCxn id="51" idx="1"/>
          </p:cNvCxnSpPr>
          <p:nvPr/>
        </p:nvCxnSpPr>
        <p:spPr>
          <a:xfrm flipV="1">
            <a:off x="6389027" y="1480747"/>
            <a:ext cx="2858261" cy="2451800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9E018-65F9-4704-9A41-0AF1D009F29D}"/>
              </a:ext>
            </a:extLst>
          </p:cNvPr>
          <p:cNvSpPr txBox="1"/>
          <p:nvPr/>
        </p:nvSpPr>
        <p:spPr>
          <a:xfrm>
            <a:off x="9247288" y="1296081"/>
            <a:ext cx="254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Rainbow: 2349 (45M)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48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759B354-02C0-4516-9693-0DFE65E4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64" y="2293578"/>
            <a:ext cx="8230749" cy="42487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EA0ED9-634E-40E6-9286-77F62BE3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Overall Comparison (in 60M frames)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86D5C03-6778-470A-9944-D607DEAE55FD}"/>
              </a:ext>
            </a:extLst>
          </p:cNvPr>
          <p:cNvSpPr txBox="1"/>
          <p:nvPr/>
        </p:nvSpPr>
        <p:spPr>
          <a:xfrm>
            <a:off x="939567" y="1690688"/>
            <a:ext cx="57464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 score: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4DB131-F666-4893-AC0A-3724D9954A40}"/>
              </a:ext>
            </a:extLst>
          </p:cNvPr>
          <p:cNvSpPr txBox="1"/>
          <p:nvPr/>
        </p:nvSpPr>
        <p:spPr>
          <a:xfrm>
            <a:off x="8770653" y="528471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DQN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B3429B4-20F8-4380-BC81-6C5C6389D173}"/>
              </a:ext>
            </a:extLst>
          </p:cNvPr>
          <p:cNvSpPr txBox="1"/>
          <p:nvPr/>
        </p:nvSpPr>
        <p:spPr>
          <a:xfrm>
            <a:off x="8793234" y="4964315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QRDQN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566A16B-D640-4FCB-9651-7AD84ABF0E3D}"/>
              </a:ext>
            </a:extLst>
          </p:cNvPr>
          <p:cNvSpPr txBox="1"/>
          <p:nvPr/>
        </p:nvSpPr>
        <p:spPr>
          <a:xfrm>
            <a:off x="8785722" y="5113355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QR Double Q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807354-E07A-4C2A-8404-3D1714E21044}"/>
              </a:ext>
            </a:extLst>
          </p:cNvPr>
          <p:cNvSpPr txBox="1"/>
          <p:nvPr/>
        </p:nvSpPr>
        <p:spPr>
          <a:xfrm>
            <a:off x="8750959" y="4644796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QR Dueling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0B51331-9675-457F-8371-65E710F08819}"/>
              </a:ext>
            </a:extLst>
          </p:cNvPr>
          <p:cNvSpPr txBox="1"/>
          <p:nvPr/>
        </p:nvSpPr>
        <p:spPr>
          <a:xfrm>
            <a:off x="8750959" y="4441311"/>
            <a:ext cx="114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QR Multistep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4BED6F9-237E-4DD8-8F10-DC6A77DA18D5}"/>
              </a:ext>
            </a:extLst>
          </p:cNvPr>
          <p:cNvSpPr txBox="1"/>
          <p:nvPr/>
        </p:nvSpPr>
        <p:spPr>
          <a:xfrm>
            <a:off x="8785722" y="3565860"/>
            <a:ext cx="103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Noisy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8AB7C76-6F21-44F1-85F7-BE87DF99D8BC}"/>
              </a:ext>
            </a:extLst>
          </p:cNvPr>
          <p:cNvSpPr txBox="1"/>
          <p:nvPr/>
        </p:nvSpPr>
        <p:spPr>
          <a:xfrm>
            <a:off x="8785722" y="479799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QR PER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9E018-65F9-4704-9A41-0AF1D009F29D}"/>
              </a:ext>
            </a:extLst>
          </p:cNvPr>
          <p:cNvSpPr txBox="1"/>
          <p:nvPr/>
        </p:nvSpPr>
        <p:spPr>
          <a:xfrm>
            <a:off x="8589810" y="3244334"/>
            <a:ext cx="133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Rainbow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25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A0ED9-634E-40E6-9286-77F62BE3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Overall Comparison (in 60M frames)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86D5C03-6778-470A-9944-D607DEAE55FD}"/>
              </a:ext>
            </a:extLst>
          </p:cNvPr>
          <p:cNvSpPr txBox="1"/>
          <p:nvPr/>
        </p:nvSpPr>
        <p:spPr>
          <a:xfrm>
            <a:off x="939567" y="1690688"/>
            <a:ext cx="57464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Estimation of Q-value: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4DB131-F666-4893-AC0A-3724D9954A40}"/>
              </a:ext>
            </a:extLst>
          </p:cNvPr>
          <p:cNvSpPr txBox="1"/>
          <p:nvPr/>
        </p:nvSpPr>
        <p:spPr>
          <a:xfrm>
            <a:off x="8458930" y="362741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DQN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B3429B4-20F8-4380-BC81-6C5C6389D173}"/>
              </a:ext>
            </a:extLst>
          </p:cNvPr>
          <p:cNvSpPr txBox="1"/>
          <p:nvPr/>
        </p:nvSpPr>
        <p:spPr>
          <a:xfrm>
            <a:off x="8458930" y="410189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QRDQN,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566A16B-D640-4FCB-9651-7AD84ABF0E3D}"/>
              </a:ext>
            </a:extLst>
          </p:cNvPr>
          <p:cNvSpPr txBox="1"/>
          <p:nvPr/>
        </p:nvSpPr>
        <p:spPr>
          <a:xfrm>
            <a:off x="9793762" y="464234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Double Q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807354-E07A-4C2A-8404-3D1714E21044}"/>
              </a:ext>
            </a:extLst>
          </p:cNvPr>
          <p:cNvSpPr txBox="1"/>
          <p:nvPr/>
        </p:nvSpPr>
        <p:spPr>
          <a:xfrm>
            <a:off x="8458930" y="437212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Dueling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0B51331-9675-457F-8371-65E710F08819}"/>
              </a:ext>
            </a:extLst>
          </p:cNvPr>
          <p:cNvSpPr txBox="1"/>
          <p:nvPr/>
        </p:nvSpPr>
        <p:spPr>
          <a:xfrm>
            <a:off x="8458930" y="4642344"/>
            <a:ext cx="147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Multistep,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4BED6F9-237E-4DD8-8F10-DC6A77DA18D5}"/>
              </a:ext>
            </a:extLst>
          </p:cNvPr>
          <p:cNvSpPr txBox="1"/>
          <p:nvPr/>
        </p:nvSpPr>
        <p:spPr>
          <a:xfrm>
            <a:off x="8474704" y="4827010"/>
            <a:ext cx="103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Noisy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8AB7C76-6F21-44F1-85F7-BE87DF99D8BC}"/>
              </a:ext>
            </a:extLst>
          </p:cNvPr>
          <p:cNvSpPr txBox="1"/>
          <p:nvPr/>
        </p:nvSpPr>
        <p:spPr>
          <a:xfrm>
            <a:off x="9270691" y="410189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PER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9E018-65F9-4704-9A41-0AF1D009F29D}"/>
              </a:ext>
            </a:extLst>
          </p:cNvPr>
          <p:cNvSpPr txBox="1"/>
          <p:nvPr/>
        </p:nvSpPr>
        <p:spPr>
          <a:xfrm>
            <a:off x="8472009" y="5081865"/>
            <a:ext cx="133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Rainbow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264441-A87B-4596-9415-377B3928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9" y="2463396"/>
            <a:ext cx="796401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92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A0ED9-634E-40E6-9286-77F62BE3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Overall Comparison (in 60M frames)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86D5C03-6778-470A-9944-D607DEAE55FD}"/>
              </a:ext>
            </a:extLst>
          </p:cNvPr>
          <p:cNvSpPr txBox="1"/>
          <p:nvPr/>
        </p:nvSpPr>
        <p:spPr>
          <a:xfrm>
            <a:off x="939567" y="1690688"/>
            <a:ext cx="75584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 speed (0 to 60M) (may not be accurate):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DQN (2d11h)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 Multistep (2d13h18m)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 Double-Q (2d13h24m)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QRDQN (2d14h)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 Dueling (2d16h)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 Noisy (2d21h)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 PER (2d22h)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QR Rainbow (3d20h)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400" dirty="0"/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41F81F01-8BA2-43A7-8DBF-7637BC763892}"/>
              </a:ext>
            </a:extLst>
          </p:cNvPr>
          <p:cNvSpPr/>
          <p:nvPr/>
        </p:nvSpPr>
        <p:spPr>
          <a:xfrm>
            <a:off x="6719582" y="2323750"/>
            <a:ext cx="343948" cy="469784"/>
          </a:xfrm>
          <a:prstGeom prst="rightBrace">
            <a:avLst>
              <a:gd name="adj1" fmla="val 15650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右大括弧 13">
            <a:extLst>
              <a:ext uri="{FF2B5EF4-FFF2-40B4-BE49-F238E27FC236}">
                <a16:creationId xmlns:a16="http://schemas.microsoft.com/office/drawing/2014/main" id="{9F35209E-5D3D-45AF-8266-A2D500918613}"/>
              </a:ext>
            </a:extLst>
          </p:cNvPr>
          <p:cNvSpPr/>
          <p:nvPr/>
        </p:nvSpPr>
        <p:spPr>
          <a:xfrm>
            <a:off x="6719582" y="2983377"/>
            <a:ext cx="343948" cy="1378898"/>
          </a:xfrm>
          <a:prstGeom prst="rightBrace">
            <a:avLst>
              <a:gd name="adj1" fmla="val 64430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CE4F1376-5BCD-490B-A1F8-515969532FFD}"/>
              </a:ext>
            </a:extLst>
          </p:cNvPr>
          <p:cNvSpPr/>
          <p:nvPr/>
        </p:nvSpPr>
        <p:spPr>
          <a:xfrm>
            <a:off x="6719582" y="4578682"/>
            <a:ext cx="343948" cy="1486557"/>
          </a:xfrm>
          <a:prstGeom prst="rightBrace">
            <a:avLst>
              <a:gd name="adj1" fmla="val 7662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右大括弧 15">
            <a:extLst>
              <a:ext uri="{FF2B5EF4-FFF2-40B4-BE49-F238E27FC236}">
                <a16:creationId xmlns:a16="http://schemas.microsoft.com/office/drawing/2014/main" id="{852566F1-EF6F-4ADF-B771-265AEA2034EA}"/>
              </a:ext>
            </a:extLst>
          </p:cNvPr>
          <p:cNvSpPr/>
          <p:nvPr/>
        </p:nvSpPr>
        <p:spPr>
          <a:xfrm>
            <a:off x="6719582" y="6195705"/>
            <a:ext cx="343948" cy="469784"/>
          </a:xfrm>
          <a:prstGeom prst="rightBrace">
            <a:avLst>
              <a:gd name="adj1" fmla="val 15650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866857-F78B-4960-ABC5-E510043724EF}"/>
              </a:ext>
            </a:extLst>
          </p:cNvPr>
          <p:cNvSpPr txBox="1"/>
          <p:nvPr/>
        </p:nvSpPr>
        <p:spPr>
          <a:xfrm>
            <a:off x="7404179" y="2331869"/>
            <a:ext cx="753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Fast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3AFAE0-E6CE-4910-9394-5587F69267DB}"/>
              </a:ext>
            </a:extLst>
          </p:cNvPr>
          <p:cNvSpPr txBox="1"/>
          <p:nvPr/>
        </p:nvSpPr>
        <p:spPr>
          <a:xfrm>
            <a:off x="7404179" y="3441993"/>
            <a:ext cx="401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Takes a little bit longer of time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8134681-B452-407E-B0EC-AAD77245E4D2}"/>
              </a:ext>
            </a:extLst>
          </p:cNvPr>
          <p:cNvSpPr txBox="1"/>
          <p:nvPr/>
        </p:nvSpPr>
        <p:spPr>
          <a:xfrm>
            <a:off x="7404179" y="5091127"/>
            <a:ext cx="2110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 little bit slow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560BD5-7309-4554-B51F-EA4EE35C7116}"/>
              </a:ext>
            </a:extLst>
          </p:cNvPr>
          <p:cNvSpPr txBox="1"/>
          <p:nvPr/>
        </p:nvSpPr>
        <p:spPr>
          <a:xfrm>
            <a:off x="7404179" y="6178433"/>
            <a:ext cx="14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Very slow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2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05894-D039-4B4A-824E-FFD84D53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Issue – Multistep Return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6EE70-D82F-4F6E-BCF8-305C5E686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environments may not be suitable for multistep return.</a:t>
            </a:r>
          </a:p>
          <a:p>
            <a:r>
              <a:rPr lang="en-US" altLang="zh-TW" dirty="0"/>
              <a:t>May need some off-policy corrections.</a:t>
            </a:r>
          </a:p>
          <a:p>
            <a:r>
              <a:rPr lang="en-US" altLang="zh-TW" dirty="0"/>
              <a:t>Breakout: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EE3494-CFC1-41B3-A233-039EF3DB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2" y="3524065"/>
            <a:ext cx="5466358" cy="23359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D1758B-17C8-452D-A30F-B0BF614B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302" y="3529597"/>
            <a:ext cx="5466359" cy="2330395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E5B25471-C3ED-4FA5-8201-F7F419F92E42}"/>
              </a:ext>
            </a:extLst>
          </p:cNvPr>
          <p:cNvGrpSpPr/>
          <p:nvPr/>
        </p:nvGrpSpPr>
        <p:grpSpPr>
          <a:xfrm>
            <a:off x="2166372" y="6176963"/>
            <a:ext cx="7859256" cy="369536"/>
            <a:chOff x="854778" y="6159006"/>
            <a:chExt cx="7859256" cy="369536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DD55818-0792-429A-AEDC-AFE1FFF04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778" y="6197316"/>
              <a:ext cx="276264" cy="27626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E53D6BC-FB68-41C0-8A42-5EA4ABE45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0145" y="6205436"/>
              <a:ext cx="257211" cy="25721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C2B5BED-04E9-4E06-B8CD-6D8F4A01A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3832" y="6173501"/>
              <a:ext cx="295316" cy="32389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534A0D08-5E08-4530-861F-752BA7533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97998" y="6174150"/>
              <a:ext cx="285790" cy="304843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4D75299-8E21-4BCC-86FF-09F492CA6022}"/>
                </a:ext>
              </a:extLst>
            </p:cNvPr>
            <p:cNvSpPr txBox="1"/>
            <p:nvPr/>
          </p:nvSpPr>
          <p:spPr>
            <a:xfrm>
              <a:off x="1239644" y="6159210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</a:t>
              </a:r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8E30CA8-5575-41FB-B2F0-9A9582B775B4}"/>
                </a:ext>
              </a:extLst>
            </p:cNvPr>
            <p:cNvSpPr txBox="1"/>
            <p:nvPr/>
          </p:nvSpPr>
          <p:spPr>
            <a:xfrm>
              <a:off x="3080115" y="6159006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DQN</a:t>
              </a:r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F15BD542-0B50-436F-B31F-6E19F06684E1}"/>
                </a:ext>
              </a:extLst>
            </p:cNvPr>
            <p:cNvSpPr txBox="1"/>
            <p:nvPr/>
          </p:nvSpPr>
          <p:spPr>
            <a:xfrm>
              <a:off x="4687988" y="6159006"/>
              <a:ext cx="1865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QRDQN Multistep</a:t>
              </a:r>
              <a:endParaRPr lang="zh-TW" altLang="en-US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E8B9662-71DC-451B-9B9E-C56569611876}"/>
                </a:ext>
              </a:extLst>
            </p:cNvPr>
            <p:cNvSpPr txBox="1"/>
            <p:nvPr/>
          </p:nvSpPr>
          <p:spPr>
            <a:xfrm>
              <a:off x="7377706" y="6159006"/>
              <a:ext cx="1336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QR Rainbow</a:t>
              </a:r>
              <a:endParaRPr lang="zh-TW" altLang="en-US" dirty="0"/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E0F5C4-C96A-4F1B-901B-DAC67D746A33}"/>
              </a:ext>
            </a:extLst>
          </p:cNvPr>
          <p:cNvSpPr txBox="1"/>
          <p:nvPr/>
        </p:nvSpPr>
        <p:spPr>
          <a:xfrm>
            <a:off x="6932562" y="2425477"/>
            <a:ext cx="228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Like Retrace or ACER...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23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05894-D039-4B4A-824E-FFD84D53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Issue – Noise while Testing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6EE70-D82F-4F6E-BCF8-305C5E686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Load the best model of QR Noisy.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Run 1M frames and record the mean return:</a:t>
            </a: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Sample noise while testing doesn’t have much impact.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9CF1FE0-5BE6-4016-810E-C6CC1EA2A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975"/>
              </p:ext>
            </p:extLst>
          </p:nvPr>
        </p:nvGraphicFramePr>
        <p:xfrm>
          <a:off x="1847442" y="3630454"/>
          <a:ext cx="812799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698963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959856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44298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With Noise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Without Noise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62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Enduro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2143.3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2114.6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0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</a:rPr>
                        <a:t>MsPacman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3005.95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3180.75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95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32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BEEF8-2340-4DCC-9FE6-8E69EC4D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C5A8DF-DC21-4A01-B049-F1284153A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65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920C6-6C1F-4169-8041-F50FFA42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Research – IQN, FQF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872680-8783-4CD9-A04B-0C17BF49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0" y="3307974"/>
            <a:ext cx="6029510" cy="31153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5CA649-70CC-4DA4-8E44-B31411AD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98" y="3305229"/>
            <a:ext cx="6000101" cy="311810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301E7E8-C641-40DE-9CFD-5C37FCA3916F}"/>
              </a:ext>
            </a:extLst>
          </p:cNvPr>
          <p:cNvSpPr txBox="1"/>
          <p:nvPr/>
        </p:nvSpPr>
        <p:spPr>
          <a:xfrm>
            <a:off x="190946" y="2590102"/>
            <a:ext cx="163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/>
              <a:t>MsPacman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0304483-04E2-4FEF-8F7B-D81EA64C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758" y="443640"/>
            <a:ext cx="257211" cy="240063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8B4FB30-EABA-4911-A1A6-3505BB6AC685}"/>
              </a:ext>
            </a:extLst>
          </p:cNvPr>
          <p:cNvSpPr txBox="1"/>
          <p:nvPr/>
        </p:nvSpPr>
        <p:spPr>
          <a:xfrm>
            <a:off x="8831048" y="347371"/>
            <a:ext cx="14180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 Rainbow</a:t>
            </a:r>
          </a:p>
          <a:p>
            <a:endParaRPr lang="en-US" altLang="zh-TW" dirty="0"/>
          </a:p>
          <a:p>
            <a:r>
              <a:rPr lang="en-US" altLang="zh-TW" dirty="0"/>
              <a:t>IQN</a:t>
            </a:r>
          </a:p>
          <a:p>
            <a:endParaRPr lang="en-US" altLang="zh-TW" dirty="0"/>
          </a:p>
          <a:p>
            <a:r>
              <a:rPr lang="en-US" altLang="zh-TW" dirty="0"/>
              <a:t>IQN Rainbow</a:t>
            </a:r>
          </a:p>
          <a:p>
            <a:endParaRPr lang="en-US" altLang="zh-TW" dirty="0"/>
          </a:p>
          <a:p>
            <a:r>
              <a:rPr lang="en-US" altLang="zh-TW" dirty="0"/>
              <a:t>FQF</a:t>
            </a:r>
          </a:p>
          <a:p>
            <a:endParaRPr lang="en-US" altLang="zh-TW" dirty="0"/>
          </a:p>
          <a:p>
            <a:r>
              <a:rPr lang="en-US" altLang="zh-TW" dirty="0"/>
              <a:t>FQF Rainbow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9856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BEEF8-2340-4DCC-9FE6-8E69EC4D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C5A8DF-DC21-4A01-B049-F1284153A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897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B5AFDD-A648-447A-B4D6-BBF9EC562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05125D-0ACA-408B-8CBF-6F0635D6D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Combining QRDQN with most of the non-distributional methods gets better performance.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AD9F81C-9FDD-49DF-BB6C-2A71500C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45" y="3194888"/>
            <a:ext cx="6109158" cy="315357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7E0DF5-BBC7-4A7F-8E5C-A16D90C47295}"/>
              </a:ext>
            </a:extLst>
          </p:cNvPr>
          <p:cNvSpPr txBox="1"/>
          <p:nvPr/>
        </p:nvSpPr>
        <p:spPr>
          <a:xfrm>
            <a:off x="8773419" y="636997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DQN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DB954EA-1F1C-49A3-9869-045EEF31B1FA}"/>
              </a:ext>
            </a:extLst>
          </p:cNvPr>
          <p:cNvSpPr txBox="1"/>
          <p:nvPr/>
        </p:nvSpPr>
        <p:spPr>
          <a:xfrm>
            <a:off x="8773419" y="520836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QRDQN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398C8B0-C23A-43CE-8B40-217A71B38246}"/>
              </a:ext>
            </a:extLst>
          </p:cNvPr>
          <p:cNvSpPr txBox="1"/>
          <p:nvPr/>
        </p:nvSpPr>
        <p:spPr>
          <a:xfrm>
            <a:off x="8781996" y="577070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Double Q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5346741-2868-406A-80C2-BB79F6C472C7}"/>
              </a:ext>
            </a:extLst>
          </p:cNvPr>
          <p:cNvSpPr txBox="1"/>
          <p:nvPr/>
        </p:nvSpPr>
        <p:spPr>
          <a:xfrm>
            <a:off x="8774109" y="409802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QR Dueling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91CB08D-12C1-4756-A1A8-A016900BB502}"/>
              </a:ext>
            </a:extLst>
          </p:cNvPr>
          <p:cNvSpPr txBox="1"/>
          <p:nvPr/>
        </p:nvSpPr>
        <p:spPr>
          <a:xfrm>
            <a:off x="8774109" y="3537573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3399"/>
                </a:solidFill>
              </a:rPr>
              <a:t>QR Multistep</a:t>
            </a:r>
            <a:endParaRPr lang="zh-TW" altLang="en-US" dirty="0">
              <a:solidFill>
                <a:srgbClr val="FF3399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E383016-F1AC-4FE3-8FBD-548D74BC0C51}"/>
              </a:ext>
            </a:extLst>
          </p:cNvPr>
          <p:cNvSpPr txBox="1"/>
          <p:nvPr/>
        </p:nvSpPr>
        <p:spPr>
          <a:xfrm>
            <a:off x="8774109" y="2980645"/>
            <a:ext cx="103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QR Noisy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549A270-6E15-46B7-A392-658A339C89E0}"/>
              </a:ext>
            </a:extLst>
          </p:cNvPr>
          <p:cNvSpPr txBox="1"/>
          <p:nvPr/>
        </p:nvSpPr>
        <p:spPr>
          <a:xfrm>
            <a:off x="8774109" y="465319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QR PER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835A6AF-5658-4EAC-B3B1-2F72F799093F}"/>
              </a:ext>
            </a:extLst>
          </p:cNvPr>
          <p:cNvSpPr txBox="1"/>
          <p:nvPr/>
        </p:nvSpPr>
        <p:spPr>
          <a:xfrm>
            <a:off x="8774109" y="2421949"/>
            <a:ext cx="133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QR Rainbow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AA441A2-CE16-4DEE-B842-51EE143F800A}"/>
              </a:ext>
            </a:extLst>
          </p:cNvPr>
          <p:cNvSpPr txBox="1"/>
          <p:nvPr/>
        </p:nvSpPr>
        <p:spPr>
          <a:xfrm>
            <a:off x="645952" y="4791696"/>
            <a:ext cx="116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Enduro:</a:t>
            </a:r>
            <a:endParaRPr lang="zh-TW" altLang="en-US" sz="24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0E569D6-B24D-4D4B-BAD7-006CBC017A1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229600" y="2606615"/>
            <a:ext cx="544509" cy="130029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B424AF0-C96F-4EE4-B0BE-FF0D3756184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8414158" y="3165311"/>
            <a:ext cx="359951" cy="9952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E9036B3-A4FE-46EF-B0ED-419600FB0CE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8414158" y="3722239"/>
            <a:ext cx="359951" cy="1026578"/>
          </a:xfrm>
          <a:prstGeom prst="straightConnector1">
            <a:avLst/>
          </a:prstGeom>
          <a:ln w="28575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01F0315-7C54-4C28-98B7-874F3E1B30A7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414158" y="4282691"/>
            <a:ext cx="359951" cy="77293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71A24BF-12A7-44AF-86B0-A7391316FF36}"/>
              </a:ext>
            </a:extLst>
          </p:cNvPr>
          <p:cNvCxnSpPr>
            <a:endCxn id="23" idx="1"/>
          </p:cNvCxnSpPr>
          <p:nvPr/>
        </p:nvCxnSpPr>
        <p:spPr>
          <a:xfrm flipV="1">
            <a:off x="8414158" y="4837863"/>
            <a:ext cx="359951" cy="37050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4F771CC2-B7E5-406E-B01B-4FB1C203F595}"/>
              </a:ext>
            </a:extLst>
          </p:cNvPr>
          <p:cNvCxnSpPr>
            <a:endCxn id="18" idx="1"/>
          </p:cNvCxnSpPr>
          <p:nvPr/>
        </p:nvCxnSpPr>
        <p:spPr>
          <a:xfrm>
            <a:off x="8414158" y="5253361"/>
            <a:ext cx="359261" cy="139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DF080F6-2D72-4C06-A4A9-3E9DDD013E9B}"/>
              </a:ext>
            </a:extLst>
          </p:cNvPr>
          <p:cNvCxnSpPr>
            <a:endCxn id="19" idx="1"/>
          </p:cNvCxnSpPr>
          <p:nvPr/>
        </p:nvCxnSpPr>
        <p:spPr>
          <a:xfrm>
            <a:off x="8414158" y="5323198"/>
            <a:ext cx="367838" cy="632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3883EAAF-605B-4931-A800-F6D2161C3C0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316603" y="5489829"/>
            <a:ext cx="456816" cy="10648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51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B5AFDD-A648-447A-B4D6-BBF9EC562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05125D-0ACA-408B-8CBF-6F0635D6D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Combining QRDQN with most of the non-distributional methods gets better performance.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1E8A4B0-779C-4551-A449-814D6788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55" y="3624844"/>
            <a:ext cx="7734364" cy="268705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3D90BAE-C245-4DE5-85BC-8564B2FCB6B3}"/>
              </a:ext>
            </a:extLst>
          </p:cNvPr>
          <p:cNvSpPr txBox="1"/>
          <p:nvPr/>
        </p:nvSpPr>
        <p:spPr>
          <a:xfrm>
            <a:off x="10610501" y="614858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DQN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9A8D4B-6ADC-4665-A8B0-D4E08BBAAA71}"/>
              </a:ext>
            </a:extLst>
          </p:cNvPr>
          <p:cNvSpPr txBox="1"/>
          <p:nvPr/>
        </p:nvSpPr>
        <p:spPr>
          <a:xfrm>
            <a:off x="10554997" y="5660091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QRDQN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40216C2-3AA4-472C-B8B8-11ABB9BCCB17}"/>
              </a:ext>
            </a:extLst>
          </p:cNvPr>
          <p:cNvSpPr txBox="1"/>
          <p:nvPr/>
        </p:nvSpPr>
        <p:spPr>
          <a:xfrm>
            <a:off x="10554997" y="510609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QR Double Q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A9C040-FACB-4FED-B25B-D6F9B9FC5FCD}"/>
              </a:ext>
            </a:extLst>
          </p:cNvPr>
          <p:cNvSpPr txBox="1"/>
          <p:nvPr/>
        </p:nvSpPr>
        <p:spPr>
          <a:xfrm>
            <a:off x="10544188" y="409802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QR Dueling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CF41AA-AB32-4891-8C95-DF17B6B64ABE}"/>
              </a:ext>
            </a:extLst>
          </p:cNvPr>
          <p:cNvSpPr txBox="1"/>
          <p:nvPr/>
        </p:nvSpPr>
        <p:spPr>
          <a:xfrm>
            <a:off x="10544188" y="3537573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3399"/>
                </a:solidFill>
              </a:rPr>
              <a:t>QR Multistep</a:t>
            </a:r>
            <a:endParaRPr lang="zh-TW" altLang="en-US" dirty="0">
              <a:solidFill>
                <a:srgbClr val="FF3399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4699DB-8E28-4C73-B19A-373C57B89FBF}"/>
              </a:ext>
            </a:extLst>
          </p:cNvPr>
          <p:cNvSpPr txBox="1"/>
          <p:nvPr/>
        </p:nvSpPr>
        <p:spPr>
          <a:xfrm>
            <a:off x="10544188" y="2980645"/>
            <a:ext cx="103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QR Noisy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93048C-45AA-420E-996F-E07E53DE5BF1}"/>
              </a:ext>
            </a:extLst>
          </p:cNvPr>
          <p:cNvSpPr txBox="1"/>
          <p:nvPr/>
        </p:nvSpPr>
        <p:spPr>
          <a:xfrm>
            <a:off x="10544188" y="465319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QR PER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88DD7CE-48F4-4178-84FA-C8A0E5FF4F36}"/>
              </a:ext>
            </a:extLst>
          </p:cNvPr>
          <p:cNvSpPr txBox="1"/>
          <p:nvPr/>
        </p:nvSpPr>
        <p:spPr>
          <a:xfrm>
            <a:off x="10544188" y="2421949"/>
            <a:ext cx="133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QR Rainbow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094F229-4DF8-41DB-8CBB-E744F6C5DC2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99759" y="2606615"/>
            <a:ext cx="3044429" cy="21422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30E1541-0F5D-44E8-8DFC-54D48E0BD4B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875553" y="3165311"/>
            <a:ext cx="1668635" cy="167255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8DCD7FE-5EF7-41A9-9967-54FF271B3B3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9404060" y="3722239"/>
            <a:ext cx="1140128" cy="1300290"/>
          </a:xfrm>
          <a:prstGeom prst="straightConnector1">
            <a:avLst/>
          </a:prstGeom>
          <a:ln w="28575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4395248-6695-4C54-B4AD-65B84C53EBB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9664119" y="4282691"/>
            <a:ext cx="880069" cy="85137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FF331F4-A99A-456A-8B9D-910FCC9CE19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9664119" y="4837863"/>
            <a:ext cx="880069" cy="29619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BE6E9B7-DA5F-46E8-87E0-685F8D63F91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719623" y="5488552"/>
            <a:ext cx="835374" cy="356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3665B56-4583-47F6-8DF2-9D24E69C748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9838116" y="5290759"/>
            <a:ext cx="716881" cy="48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1FD6D38-64CF-44F3-9F66-6B12F05EBD9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9664119" y="5607654"/>
            <a:ext cx="946382" cy="72559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F4CC338-0BA2-4995-8F69-FE20BF113ECB}"/>
              </a:ext>
            </a:extLst>
          </p:cNvPr>
          <p:cNvSpPr txBox="1"/>
          <p:nvPr/>
        </p:nvSpPr>
        <p:spPr>
          <a:xfrm>
            <a:off x="232891" y="4829094"/>
            <a:ext cx="163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/>
              <a:t>MsPacman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6532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7A389A-A823-40F9-BB52-D744ABEB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BF9006-CD92-45F7-9527-1DB639C44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Some environments are not suitable for all methods, so blindly using Rainbow is risky.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It is important to test and confirm the effectiveness of a method in improving performance before incorporating it.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89AC78-CBC9-4D33-980C-8E2F4D33F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057" y="4716680"/>
            <a:ext cx="4511885" cy="192348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1960F87-665D-4777-9AD8-B99D874C9ED4}"/>
              </a:ext>
            </a:extLst>
          </p:cNvPr>
          <p:cNvSpPr txBox="1"/>
          <p:nvPr/>
        </p:nvSpPr>
        <p:spPr>
          <a:xfrm>
            <a:off x="2070080" y="5447591"/>
            <a:ext cx="139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Breakout: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B87E86A-8E28-4945-B4C2-54D43074038A}"/>
              </a:ext>
            </a:extLst>
          </p:cNvPr>
          <p:cNvSpPr txBox="1"/>
          <p:nvPr/>
        </p:nvSpPr>
        <p:spPr>
          <a:xfrm>
            <a:off x="9467404" y="515522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DQN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0E4FD9-E38C-47DC-82C7-51E3123CCC79}"/>
              </a:ext>
            </a:extLst>
          </p:cNvPr>
          <p:cNvSpPr txBox="1"/>
          <p:nvPr/>
        </p:nvSpPr>
        <p:spPr>
          <a:xfrm>
            <a:off x="9467404" y="471967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QRDQN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59B2088-C33B-41C9-809E-D46ED4CA301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435206" y="4904341"/>
            <a:ext cx="1032198" cy="2671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D7083BF-D407-4B0C-B78C-6B82753BD4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443774" y="5290157"/>
            <a:ext cx="1023630" cy="497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EECA71-061D-468E-88DA-447DA3B3E350}"/>
              </a:ext>
            </a:extLst>
          </p:cNvPr>
          <p:cNvSpPr txBox="1"/>
          <p:nvPr/>
        </p:nvSpPr>
        <p:spPr>
          <a:xfrm>
            <a:off x="9467404" y="6040167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QR Multistep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2303F1-333F-414F-B3DE-AA3BB5D45BC6}"/>
              </a:ext>
            </a:extLst>
          </p:cNvPr>
          <p:cNvSpPr txBox="1"/>
          <p:nvPr/>
        </p:nvSpPr>
        <p:spPr>
          <a:xfrm>
            <a:off x="9467404" y="5576954"/>
            <a:ext cx="133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QR Rainbow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5763279-52BA-4798-99A2-132C4B41BF3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462346" y="5994156"/>
            <a:ext cx="1005058" cy="23067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4BF581C-8FC6-4BF6-847C-1B6532CA041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462346" y="5705527"/>
            <a:ext cx="1005058" cy="560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13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707378-8B20-4956-8627-D462F502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Further Studies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A4A597-0C89-4C8C-8BD5-AB09EA84F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26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More games, more environments.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Different kappa (0 or 1) in QRDQN.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Different N in QRDQN.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Compare Rainbow with QR Rainbow.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Add intrinsic motivation (e.g. RND) in QRDQN.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Risk Sensitive QRDQN.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2846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BEEF8-2340-4DCC-9FE6-8E69EC4D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C5A8DF-DC21-4A01-B049-F1284153A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11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BA87D-9835-4438-94C9-7B13C265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2CF50C-2594-480A-B454-6AC01824C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39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QR Rainbow plays Enduro: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linkClick r:id="rId2"/>
              </a:rPr>
              <a:t>https://youtu.be/yWZy-niGd6U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QR Rainbow plays </a:t>
            </a:r>
            <a:r>
              <a:rPr lang="en-US" altLang="zh-TW" dirty="0" err="1"/>
              <a:t>MsPacman</a:t>
            </a:r>
            <a:r>
              <a:rPr lang="en-US" altLang="zh-TW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linkClick r:id="rId3"/>
              </a:rPr>
              <a:t>https://youtube.com/shorts/Tbbh0zdfwRE?feature=share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QRDQN plays Breakout: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linkClick r:id="rId4"/>
              </a:rPr>
              <a:t>https://youtu.be/TA4eBbyK8Mw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0071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5FC65E-0C53-409B-A53A-365DF493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19" y="181858"/>
            <a:ext cx="5917451" cy="21545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CE796E8-7698-4CE4-AEE4-5CC93756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18" y="2344251"/>
            <a:ext cx="5917451" cy="21773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0D486F-972B-4F6F-AF79-7FB7F0B25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018" y="4529450"/>
            <a:ext cx="5917451" cy="2191236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810D99CE-4376-4DFE-BA50-CAAE9CBF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QR Rainbow in Breakout</a:t>
            </a:r>
            <a:endParaRPr lang="zh-TW" altLang="en-US" sz="36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E9A50A-D8DB-4F08-96D3-ED03298D4BB9}"/>
              </a:ext>
            </a:extLst>
          </p:cNvPr>
          <p:cNvSpPr txBox="1"/>
          <p:nvPr/>
        </p:nvSpPr>
        <p:spPr>
          <a:xfrm>
            <a:off x="1421676" y="5863851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DQN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E3C7913-75E9-4BAD-97CD-2783222E842E}"/>
              </a:ext>
            </a:extLst>
          </p:cNvPr>
          <p:cNvSpPr txBox="1"/>
          <p:nvPr/>
        </p:nvSpPr>
        <p:spPr>
          <a:xfrm>
            <a:off x="1421676" y="211889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DBE20C-4DE6-454C-8A3E-055CFFDEF529}"/>
              </a:ext>
            </a:extLst>
          </p:cNvPr>
          <p:cNvSpPr txBox="1"/>
          <p:nvPr/>
        </p:nvSpPr>
        <p:spPr>
          <a:xfrm>
            <a:off x="1421676" y="278088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Double-Q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E79AA5F-12E2-44AE-8D07-E30E9F5EE577}"/>
              </a:ext>
            </a:extLst>
          </p:cNvPr>
          <p:cNvSpPr txBox="1"/>
          <p:nvPr/>
        </p:nvSpPr>
        <p:spPr>
          <a:xfrm>
            <a:off x="1421676" y="3429000"/>
            <a:ext cx="254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Dueling Network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2DCB691-6628-4ACF-8243-51A4EAD35B3F}"/>
              </a:ext>
            </a:extLst>
          </p:cNvPr>
          <p:cNvSpPr txBox="1"/>
          <p:nvPr/>
        </p:nvSpPr>
        <p:spPr>
          <a:xfrm>
            <a:off x="1421676" y="4647621"/>
            <a:ext cx="255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Multistep Return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3CC174-31CB-4F4E-9992-11ABFA971424}"/>
              </a:ext>
            </a:extLst>
          </p:cNvPr>
          <p:cNvSpPr txBox="1"/>
          <p:nvPr/>
        </p:nvSpPr>
        <p:spPr>
          <a:xfrm>
            <a:off x="1421676" y="3980438"/>
            <a:ext cx="23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Noisy Network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3BF1796-8901-45F5-8FB4-6FAB92E0557C}"/>
              </a:ext>
            </a:extLst>
          </p:cNvPr>
          <p:cNvSpPr txBox="1"/>
          <p:nvPr/>
        </p:nvSpPr>
        <p:spPr>
          <a:xfrm>
            <a:off x="1421676" y="1471716"/>
            <a:ext cx="356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Prioritize Experience Replay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A8F1E33-36CF-4BD5-BCF9-CE2312C698D3}"/>
              </a:ext>
            </a:extLst>
          </p:cNvPr>
          <p:cNvSpPr txBox="1"/>
          <p:nvPr/>
        </p:nvSpPr>
        <p:spPr>
          <a:xfrm>
            <a:off x="1421676" y="5255736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Rainbow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2D8996F-8D84-4829-8F67-CD404D284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27" y="1546446"/>
            <a:ext cx="333422" cy="217734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ECB1D1C-753E-44AB-84E7-05272C0E3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308" y="4035412"/>
            <a:ext cx="304843" cy="215150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F5C5531-B3B2-4DB8-AC12-FDFDAC9AE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69" y="6398332"/>
            <a:ext cx="266737" cy="323048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DDA611C1-ADDA-45B4-A286-8A6EC37FC165}"/>
              </a:ext>
            </a:extLst>
          </p:cNvPr>
          <p:cNvSpPr txBox="1"/>
          <p:nvPr/>
        </p:nvSpPr>
        <p:spPr>
          <a:xfrm>
            <a:off x="1421675" y="6398332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PER + Double + Dueling</a:t>
            </a:r>
          </a:p>
        </p:txBody>
      </p:sp>
    </p:spTree>
    <p:extLst>
      <p:ext uri="{BB962C8B-B14F-4D97-AF65-F5344CB8AC3E}">
        <p14:creationId xmlns:p14="http://schemas.microsoft.com/office/powerpoint/2010/main" val="4095095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578D5-9E7D-43E2-A63E-7A0677189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QR Rainbow in </a:t>
            </a:r>
            <a:r>
              <a:rPr lang="en-US" altLang="zh-TW" sz="3600" dirty="0" err="1"/>
              <a:t>MsPacman</a:t>
            </a:r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67BC8A-2B12-4393-B8A3-21CBC8DE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31" y="1690688"/>
            <a:ext cx="314369" cy="276967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EC3A048-29CA-4149-8F6F-BEC9D376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08" y="4699536"/>
            <a:ext cx="314368" cy="152403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1319EF4-56FD-4874-B198-932431F4BC60}"/>
              </a:ext>
            </a:extLst>
          </p:cNvPr>
          <p:cNvSpPr txBox="1"/>
          <p:nvPr/>
        </p:nvSpPr>
        <p:spPr>
          <a:xfrm>
            <a:off x="1551963" y="169068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DQN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C378E5-CB20-42A7-9ACC-6815711143C7}"/>
              </a:ext>
            </a:extLst>
          </p:cNvPr>
          <p:cNvSpPr txBox="1"/>
          <p:nvPr/>
        </p:nvSpPr>
        <p:spPr>
          <a:xfrm>
            <a:off x="1539557" y="222908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A2659D0-6DB0-4DF0-99A9-B1B7E4012418}"/>
              </a:ext>
            </a:extLst>
          </p:cNvPr>
          <p:cNvSpPr txBox="1"/>
          <p:nvPr/>
        </p:nvSpPr>
        <p:spPr>
          <a:xfrm>
            <a:off x="1539557" y="278318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Double-Q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6D64A6-499A-4CA4-A04C-0B6DFCBB4736}"/>
              </a:ext>
            </a:extLst>
          </p:cNvPr>
          <p:cNvSpPr txBox="1"/>
          <p:nvPr/>
        </p:nvSpPr>
        <p:spPr>
          <a:xfrm>
            <a:off x="1539557" y="3429903"/>
            <a:ext cx="254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Dueling Network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2933A8-1D03-432C-9673-FCC2AFF14AE5}"/>
              </a:ext>
            </a:extLst>
          </p:cNvPr>
          <p:cNvSpPr txBox="1"/>
          <p:nvPr/>
        </p:nvSpPr>
        <p:spPr>
          <a:xfrm>
            <a:off x="1539557" y="4055972"/>
            <a:ext cx="255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Multistep Return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5A58B8B-4768-47B2-87C3-E15010787B83}"/>
              </a:ext>
            </a:extLst>
          </p:cNvPr>
          <p:cNvSpPr txBox="1"/>
          <p:nvPr/>
        </p:nvSpPr>
        <p:spPr>
          <a:xfrm>
            <a:off x="1551963" y="4649554"/>
            <a:ext cx="23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Noisy Network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745EFF-0F23-49A4-8B7B-54E7E7903619}"/>
              </a:ext>
            </a:extLst>
          </p:cNvPr>
          <p:cNvSpPr txBox="1"/>
          <p:nvPr/>
        </p:nvSpPr>
        <p:spPr>
          <a:xfrm>
            <a:off x="1551963" y="5276886"/>
            <a:ext cx="356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Prioritize Experience Replay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D20496-F5D0-47C3-AE7E-5D427D47396A}"/>
              </a:ext>
            </a:extLst>
          </p:cNvPr>
          <p:cNvSpPr txBox="1"/>
          <p:nvPr/>
        </p:nvSpPr>
        <p:spPr>
          <a:xfrm>
            <a:off x="1539557" y="5903155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QRDQN Rainbow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77A04FC-4589-45BD-980C-D1958DE33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781" y="79552"/>
            <a:ext cx="5110687" cy="210145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0495FA4-271E-4E65-A43F-6676770AC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52509"/>
            <a:ext cx="4977468" cy="230037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1D4FBBD-A08F-4FB0-86AF-AEA69B985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49554"/>
            <a:ext cx="4977468" cy="21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8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B357FD-3428-4B06-9EBE-C63A1645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QRDQN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02766E-127E-41B9-A3C6-5E5118A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Learn value distribution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use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as Q.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Distributional Bellman Equation: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02766E-127E-41B9-A3C6-5E5118A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049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BA87D-9835-4438-94C9-7B13C265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My GitHub Link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2CF50C-2594-480A-B454-6AC01824C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altLang="zh-TW" dirty="0">
                <a:hlinkClick r:id="rId2"/>
              </a:rPr>
              <a:t>https://github.com/yucheng881111/Atari_DQN_Framework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3E8564-85A1-48C9-8E27-1537D053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4651"/>
            <a:ext cx="3564404" cy="42907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43BD7E6-0674-4245-928E-EFCA26559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95" y="3301645"/>
            <a:ext cx="4557163" cy="25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03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BEEF8-2340-4DCC-9FE6-8E69EC4D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C5A8DF-DC21-4A01-B049-F1284153A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20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0B0C6-AA6A-4D48-9946-4CD0AFF2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B97E05-DC5C-4260-9067-8032DB29E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altLang="zh-TW" dirty="0"/>
              <a:t>Codes modified from:</a:t>
            </a:r>
          </a:p>
          <a:p>
            <a:pPr lvl="1"/>
            <a:r>
              <a:rPr lang="en-US" altLang="zh-TW" b="0" i="0" u="none" strike="noStrike" dirty="0">
                <a:effectLst/>
                <a:latin typeface="-apple-system"/>
                <a:hlinkClick r:id="rId2"/>
              </a:rPr>
              <a:t>https://github.com/toshikwa/fqf-iqn-qrdqn.pytorch</a:t>
            </a:r>
            <a:endParaRPr lang="en-US" altLang="zh-TW" b="0" i="0" u="none" strike="noStrike" dirty="0">
              <a:effectLst/>
              <a:latin typeface="-apple-system"/>
            </a:endParaRPr>
          </a:p>
          <a:p>
            <a:pPr lvl="1"/>
            <a:r>
              <a:rPr lang="en-US" altLang="zh-TW" dirty="0">
                <a:hlinkClick r:id="rId3"/>
              </a:rPr>
              <a:t>Distributional Reinforcement Learning with Quantile Regression | Papers With 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F52459-CB26-43FF-93B1-1D1C984B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327" y="3223517"/>
            <a:ext cx="4433345" cy="33408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BDC83B6-1A56-419D-BE9B-F152FCCF87F9}"/>
              </a:ext>
            </a:extLst>
          </p:cNvPr>
          <p:cNvSpPr/>
          <p:nvPr/>
        </p:nvSpPr>
        <p:spPr>
          <a:xfrm>
            <a:off x="3783435" y="5343787"/>
            <a:ext cx="4723002" cy="318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756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FDCED-0294-4004-9892-797FD0AF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ECF851-C839-4EBE-A471-B0AE299E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61070"/>
          </a:xfrm>
        </p:spPr>
        <p:txBody>
          <a:bodyPr/>
          <a:lstStyle/>
          <a:p>
            <a:r>
              <a:rPr lang="en-US" altLang="zh-TW" sz="2000" dirty="0"/>
              <a:t>Rainbow:</a:t>
            </a:r>
          </a:p>
          <a:p>
            <a:pPr lvl="1"/>
            <a:r>
              <a:rPr lang="en-US" altLang="zh-TW" sz="1800" dirty="0"/>
              <a:t>Hessel, Matteo, et al. "Rainbow: Combining improvements in deep reinforcement learning." Proceedings of the AAAI conference on artificial intelligence. Vol. 32. No. 1. 2018.</a:t>
            </a:r>
          </a:p>
          <a:p>
            <a:r>
              <a:rPr lang="en-US" altLang="zh-TW" sz="2000" dirty="0"/>
              <a:t>QRDQN:</a:t>
            </a:r>
          </a:p>
          <a:p>
            <a:pPr lvl="1"/>
            <a:r>
              <a:rPr lang="en-US" altLang="zh-TW" sz="1800" dirty="0"/>
              <a:t>Dabney, Will, et al. "Distributional reinforcement learning with quantile regression." Proceedings of the AAAI Conference on Artificial Intelligence. Vol. 32. No. 1. 2018.</a:t>
            </a:r>
          </a:p>
          <a:p>
            <a:r>
              <a:rPr lang="en-US" altLang="zh-TW" sz="2000" dirty="0"/>
              <a:t>Multistep Return:</a:t>
            </a:r>
          </a:p>
          <a:p>
            <a:pPr lvl="1"/>
            <a:r>
              <a:rPr lang="en-US" altLang="zh-TW" sz="1800" dirty="0"/>
              <a:t>Hernandez-Garcia, J. Fernando, and Richard S. Sutton. "Understanding multi-step deep reinforcement learning: A systematic study of the DQN target."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 arXiv:1901.07510 (2019).</a:t>
            </a:r>
          </a:p>
          <a:p>
            <a:r>
              <a:rPr lang="en-US" altLang="zh-TW" sz="2000" dirty="0"/>
              <a:t>Prioritized Experience Replay:</a:t>
            </a:r>
          </a:p>
          <a:p>
            <a:pPr lvl="1"/>
            <a:r>
              <a:rPr lang="en-US" altLang="zh-TW" sz="1800" dirty="0" err="1"/>
              <a:t>Schaul</a:t>
            </a:r>
            <a:r>
              <a:rPr lang="en-US" altLang="zh-TW" sz="1800" dirty="0"/>
              <a:t>, Tom, et al. "Prioritized experience replay."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 arXiv:1511.05952 (2015).</a:t>
            </a:r>
          </a:p>
          <a:p>
            <a:r>
              <a:rPr lang="en-US" altLang="zh-TW" sz="2000" dirty="0"/>
              <a:t>Double Q-learning:</a:t>
            </a:r>
          </a:p>
          <a:p>
            <a:pPr lvl="1"/>
            <a:r>
              <a:rPr lang="en-US" altLang="zh-TW" sz="1800" dirty="0"/>
              <a:t>Hasselt, </a:t>
            </a:r>
            <a:r>
              <a:rPr lang="en-US" altLang="zh-TW" sz="1800" dirty="0" err="1"/>
              <a:t>Hado</a:t>
            </a:r>
            <a:r>
              <a:rPr lang="en-US" altLang="zh-TW" sz="1800" dirty="0"/>
              <a:t>. "Double Q-learning." Advances in neural information processing systems 23 (2010).</a:t>
            </a:r>
          </a:p>
          <a:p>
            <a:pPr lvl="1"/>
            <a:r>
              <a:rPr lang="en-US" altLang="zh-TW" sz="1800" dirty="0"/>
              <a:t>Van Hasselt, </a:t>
            </a:r>
            <a:r>
              <a:rPr lang="en-US" altLang="zh-TW" sz="1800" dirty="0" err="1"/>
              <a:t>Hado</a:t>
            </a:r>
            <a:r>
              <a:rPr lang="en-US" altLang="zh-TW" sz="1800" dirty="0"/>
              <a:t>, Arthur </a:t>
            </a:r>
            <a:r>
              <a:rPr lang="en-US" altLang="zh-TW" sz="1800" dirty="0" err="1"/>
              <a:t>Guez</a:t>
            </a:r>
            <a:r>
              <a:rPr lang="en-US" altLang="zh-TW" sz="1800" dirty="0"/>
              <a:t>, and David Silver. "Deep reinforcement learning with double q-learning." Proceedings of the AAAI conference on artificial intelligence. Vol. 30. No. 1. 2016.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68382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13F87-2583-4F35-9BCE-02CE4DB0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CF00C0-CB74-4AC5-92B6-FFA0D40BD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altLang="zh-TW" sz="2000" dirty="0"/>
              <a:t>Dueling Network:</a:t>
            </a:r>
          </a:p>
          <a:p>
            <a:pPr lvl="1"/>
            <a:r>
              <a:rPr lang="en-US" altLang="zh-TW" sz="1800" dirty="0"/>
              <a:t>Wang, </a:t>
            </a:r>
            <a:r>
              <a:rPr lang="en-US" altLang="zh-TW" sz="1800" dirty="0" err="1"/>
              <a:t>Ziyu</a:t>
            </a:r>
            <a:r>
              <a:rPr lang="en-US" altLang="zh-TW" sz="1800" dirty="0"/>
              <a:t>, et al. "Dueling network architectures for deep reinforcement learning." International conference on machine learning. PMLR, 2016.</a:t>
            </a:r>
          </a:p>
          <a:p>
            <a:r>
              <a:rPr lang="en-US" altLang="zh-TW" sz="2000" dirty="0"/>
              <a:t>Noisy Network:</a:t>
            </a:r>
          </a:p>
          <a:p>
            <a:pPr lvl="1"/>
            <a:r>
              <a:rPr lang="en-US" altLang="zh-TW" sz="1800" dirty="0"/>
              <a:t>Fortunato, </a:t>
            </a:r>
            <a:r>
              <a:rPr lang="en-US" altLang="zh-TW" sz="1800" dirty="0" err="1"/>
              <a:t>Meire</a:t>
            </a:r>
            <a:r>
              <a:rPr lang="en-US" altLang="zh-TW" sz="1800" dirty="0"/>
              <a:t>, et al. "Noisy networks for exploration."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 arXiv:1706.10295 (2017).</a:t>
            </a:r>
          </a:p>
          <a:p>
            <a:r>
              <a:rPr lang="en-US" altLang="zh-TW" sz="2000" dirty="0"/>
              <a:t>IQN:</a:t>
            </a:r>
          </a:p>
          <a:p>
            <a:pPr lvl="1"/>
            <a:r>
              <a:rPr lang="en-US" altLang="zh-TW" sz="1800" dirty="0"/>
              <a:t>Dabney, Will, et al. "Implicit quantile networks for distributional reinforcement learning." International conference on machine learning. PMLR, 2018.</a:t>
            </a:r>
          </a:p>
          <a:p>
            <a:r>
              <a:rPr lang="en-US" altLang="zh-TW" sz="2000" dirty="0"/>
              <a:t>FQF:</a:t>
            </a:r>
          </a:p>
          <a:p>
            <a:pPr lvl="1"/>
            <a:r>
              <a:rPr lang="en-US" altLang="zh-TW" sz="1800" dirty="0"/>
              <a:t>Yang, Derek, et al. "Fully parameterized quantile function for distributional reinforcement learning." Advances in neural information processing systems 32 (2019).</a:t>
            </a:r>
          </a:p>
          <a:p>
            <a:r>
              <a:rPr lang="en-US" altLang="zh-TW" sz="2000" dirty="0"/>
              <a:t>Risk Sensitive QRDQN:</a:t>
            </a:r>
          </a:p>
          <a:p>
            <a:pPr lvl="1"/>
            <a:r>
              <a:rPr lang="en-US" altLang="zh-TW" sz="1800" dirty="0"/>
              <a:t>Lim, </a:t>
            </a:r>
            <a:r>
              <a:rPr lang="en-US" altLang="zh-TW" sz="1800" dirty="0" err="1"/>
              <a:t>Shiau</a:t>
            </a:r>
            <a:r>
              <a:rPr lang="en-US" altLang="zh-TW" sz="1800" dirty="0"/>
              <a:t> Hong, and Ilyas Malik. "Distributional Reinforcement Learning for Risk-Sensitive Policies." Advances in Neural Information Processing Systems. 2022.</a:t>
            </a:r>
          </a:p>
          <a:p>
            <a:pPr lvl="1"/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0733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6F40B9-A356-4532-AB78-C55F71BD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QRDQN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75746E-AD14-48F7-AA80-5BCFAE1E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0" y="2524872"/>
            <a:ext cx="4276552" cy="25075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8BE7CA-6257-45F6-B22E-36821E06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26200"/>
            <a:ext cx="4264059" cy="2812351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F409149-138A-41A5-8FAE-873F62AA8008}"/>
              </a:ext>
            </a:extLst>
          </p:cNvPr>
          <p:cNvCxnSpPr/>
          <p:nvPr/>
        </p:nvCxnSpPr>
        <p:spPr>
          <a:xfrm>
            <a:off x="6576969" y="3070371"/>
            <a:ext cx="37830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B39C58D-3EA1-4941-B321-732B66217A8D}"/>
              </a:ext>
            </a:extLst>
          </p:cNvPr>
          <p:cNvCxnSpPr>
            <a:cxnSpLocks/>
          </p:cNvCxnSpPr>
          <p:nvPr/>
        </p:nvCxnSpPr>
        <p:spPr>
          <a:xfrm flipV="1">
            <a:off x="6691446" y="509105"/>
            <a:ext cx="0" cy="2722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ADEFA3C-B092-4E3E-9952-7003D40A1A04}"/>
              </a:ext>
            </a:extLst>
          </p:cNvPr>
          <p:cNvCxnSpPr>
            <a:cxnSpLocks/>
          </p:cNvCxnSpPr>
          <p:nvPr/>
        </p:nvCxnSpPr>
        <p:spPr>
          <a:xfrm flipV="1">
            <a:off x="7523354" y="3531765"/>
            <a:ext cx="0" cy="200840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398D539-F40A-4B47-8C45-18CE012F0BB0}"/>
              </a:ext>
            </a:extLst>
          </p:cNvPr>
          <p:cNvCxnSpPr>
            <a:cxnSpLocks/>
          </p:cNvCxnSpPr>
          <p:nvPr/>
        </p:nvCxnSpPr>
        <p:spPr>
          <a:xfrm flipV="1">
            <a:off x="8338484" y="3531765"/>
            <a:ext cx="0" cy="200840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326C448-41FB-43F5-BF57-F4D61B9CA6CC}"/>
              </a:ext>
            </a:extLst>
          </p:cNvPr>
          <p:cNvCxnSpPr>
            <a:cxnSpLocks/>
          </p:cNvCxnSpPr>
          <p:nvPr/>
        </p:nvCxnSpPr>
        <p:spPr>
          <a:xfrm flipV="1">
            <a:off x="8750942" y="3531765"/>
            <a:ext cx="0" cy="200840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6E5737E-9E08-41AA-8738-E054F7F9F183}"/>
              </a:ext>
            </a:extLst>
          </p:cNvPr>
          <p:cNvCxnSpPr>
            <a:cxnSpLocks/>
          </p:cNvCxnSpPr>
          <p:nvPr/>
        </p:nvCxnSpPr>
        <p:spPr>
          <a:xfrm flipV="1">
            <a:off x="9322792" y="3531765"/>
            <a:ext cx="0" cy="200840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989CEA1-A7E9-4371-A4B1-41D9F14F3EAB}"/>
              </a:ext>
            </a:extLst>
          </p:cNvPr>
          <p:cNvCxnSpPr>
            <a:cxnSpLocks/>
          </p:cNvCxnSpPr>
          <p:nvPr/>
        </p:nvCxnSpPr>
        <p:spPr>
          <a:xfrm flipH="1" flipV="1">
            <a:off x="7523354" y="2399251"/>
            <a:ext cx="1" cy="67112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523A3CF-16A0-41B3-AD4B-9E9CC294A9DF}"/>
              </a:ext>
            </a:extLst>
          </p:cNvPr>
          <p:cNvCxnSpPr>
            <a:cxnSpLocks/>
          </p:cNvCxnSpPr>
          <p:nvPr/>
        </p:nvCxnSpPr>
        <p:spPr>
          <a:xfrm flipH="1" flipV="1">
            <a:off x="8338483" y="2412910"/>
            <a:ext cx="1" cy="67112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F6B059B-448A-483D-B11F-A3EBD5FA4CF1}"/>
              </a:ext>
            </a:extLst>
          </p:cNvPr>
          <p:cNvCxnSpPr>
            <a:cxnSpLocks/>
          </p:cNvCxnSpPr>
          <p:nvPr/>
        </p:nvCxnSpPr>
        <p:spPr>
          <a:xfrm flipH="1" flipV="1">
            <a:off x="8750941" y="2409677"/>
            <a:ext cx="1" cy="67112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B5A7BF91-5C31-4D3E-A053-9C624441A11D}"/>
              </a:ext>
            </a:extLst>
          </p:cNvPr>
          <p:cNvCxnSpPr>
            <a:cxnSpLocks/>
          </p:cNvCxnSpPr>
          <p:nvPr/>
        </p:nvCxnSpPr>
        <p:spPr>
          <a:xfrm flipH="1" flipV="1">
            <a:off x="9322791" y="2418066"/>
            <a:ext cx="1" cy="67112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13C5760-5EB1-4ACC-995B-19E83BA0098B}"/>
                  </a:ext>
                </a:extLst>
              </p:cNvPr>
              <p:cNvSpPr txBox="1"/>
              <p:nvPr/>
            </p:nvSpPr>
            <p:spPr>
              <a:xfrm>
                <a:off x="6205198" y="2006268"/>
                <a:ext cx="211596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13C5760-5EB1-4ACC-995B-19E83BA00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198" y="2006268"/>
                <a:ext cx="211596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909C62C-8E32-4810-8D84-E5C0D569F704}"/>
              </a:ext>
            </a:extLst>
          </p:cNvPr>
          <p:cNvCxnSpPr/>
          <p:nvPr/>
        </p:nvCxnSpPr>
        <p:spPr>
          <a:xfrm>
            <a:off x="6578367" y="2409038"/>
            <a:ext cx="3783090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F7572F4-E5A0-4798-96FE-67AC03468B2C}"/>
                  </a:ext>
                </a:extLst>
              </p:cNvPr>
              <p:cNvSpPr txBox="1"/>
              <p:nvPr/>
            </p:nvSpPr>
            <p:spPr>
              <a:xfrm>
                <a:off x="6009018" y="5116138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F7572F4-E5A0-4798-96FE-67AC03468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018" y="5116138"/>
                <a:ext cx="160300" cy="461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2931181-17F1-4EBC-88F7-676A7124AB2C}"/>
                  </a:ext>
                </a:extLst>
              </p:cNvPr>
              <p:cNvSpPr txBox="1"/>
              <p:nvPr/>
            </p:nvSpPr>
            <p:spPr>
              <a:xfrm>
                <a:off x="6016464" y="4614542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2931181-17F1-4EBC-88F7-676A7124A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464" y="4614542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83B03BB-4767-49C5-8727-D1C1694A5743}"/>
                  </a:ext>
                </a:extLst>
              </p:cNvPr>
              <p:cNvSpPr txBox="1"/>
              <p:nvPr/>
            </p:nvSpPr>
            <p:spPr>
              <a:xfrm>
                <a:off x="6022966" y="4133232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83B03BB-4767-49C5-8727-D1C1694A5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66" y="4133232"/>
                <a:ext cx="160300" cy="461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99D18B3-EBA3-4790-996E-6DC1EE44AB69}"/>
                  </a:ext>
                </a:extLst>
              </p:cNvPr>
              <p:cNvSpPr txBox="1"/>
              <p:nvPr/>
            </p:nvSpPr>
            <p:spPr>
              <a:xfrm>
                <a:off x="6022966" y="3739037"/>
                <a:ext cx="1603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99D18B3-EBA3-4790-996E-6DC1EE44A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66" y="3739037"/>
                <a:ext cx="160300" cy="246221"/>
              </a:xfrm>
              <a:prstGeom prst="rect">
                <a:avLst/>
              </a:prstGeom>
              <a:blipFill>
                <a:blip r:embed="rId8"/>
                <a:stretch>
                  <a:fillRect l="-26923" r="-30769" b="-48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8BDAA6C-5250-4944-AD31-69C78FAEB835}"/>
                  </a:ext>
                </a:extLst>
              </p:cNvPr>
              <p:cNvSpPr txBox="1"/>
              <p:nvPr/>
            </p:nvSpPr>
            <p:spPr>
              <a:xfrm>
                <a:off x="6326841" y="5515339"/>
                <a:ext cx="160300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8BDAA6C-5250-4944-AD31-69C78FAEB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41" y="5515339"/>
                <a:ext cx="160300" cy="4626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B65B10C6-DFEF-4BA8-A2A5-678B450B369D}"/>
                  </a:ext>
                </a:extLst>
              </p:cNvPr>
              <p:cNvSpPr txBox="1"/>
              <p:nvPr/>
            </p:nvSpPr>
            <p:spPr>
              <a:xfrm>
                <a:off x="6326841" y="5007208"/>
                <a:ext cx="160300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B65B10C6-DFEF-4BA8-A2A5-678B450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41" y="5007208"/>
                <a:ext cx="160300" cy="4626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F1B430B-C1A9-4598-856C-0F5B059BA571}"/>
                  </a:ext>
                </a:extLst>
              </p:cNvPr>
              <p:cNvSpPr txBox="1"/>
              <p:nvPr/>
            </p:nvSpPr>
            <p:spPr>
              <a:xfrm>
                <a:off x="6326841" y="4454933"/>
                <a:ext cx="160300" cy="467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F1B430B-C1A9-4598-856C-0F5B059BA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41" y="4454933"/>
                <a:ext cx="160300" cy="4676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8998991-879F-4CE2-B6CE-F086D1AA9539}"/>
                  </a:ext>
                </a:extLst>
              </p:cNvPr>
              <p:cNvSpPr txBox="1"/>
              <p:nvPr/>
            </p:nvSpPr>
            <p:spPr>
              <a:xfrm>
                <a:off x="6326841" y="3896115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zh-TW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8998991-879F-4CE2-B6CE-F086D1AA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41" y="3896115"/>
                <a:ext cx="160300" cy="4610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BED1F7D9-85BD-439E-A923-4070B79D8F22}"/>
                  </a:ext>
                </a:extLst>
              </p:cNvPr>
              <p:cNvSpPr txBox="1"/>
              <p:nvPr/>
            </p:nvSpPr>
            <p:spPr>
              <a:xfrm>
                <a:off x="7433460" y="3066500"/>
                <a:ext cx="21343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BED1F7D9-85BD-439E-A923-4070B79D8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460" y="3066500"/>
                <a:ext cx="2134302" cy="276999"/>
              </a:xfrm>
              <a:prstGeom prst="rect">
                <a:avLst/>
              </a:prstGeom>
              <a:blipFill>
                <a:blip r:embed="rId13"/>
                <a:stretch>
                  <a:fillRect l="-1140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75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00455A-A399-412E-9AA6-F1B755CA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Rainbow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037949-C2EE-4F17-9460-E29D7AAD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Double Q learning</a:t>
            </a:r>
          </a:p>
          <a:p>
            <a:r>
              <a:rPr lang="en-US" altLang="zh-TW" dirty="0"/>
              <a:t>Prioritized Experience Replay</a:t>
            </a:r>
          </a:p>
          <a:p>
            <a:r>
              <a:rPr lang="en-US" altLang="zh-TW" dirty="0"/>
              <a:t>Dueling networks</a:t>
            </a:r>
          </a:p>
          <a:p>
            <a:r>
              <a:rPr lang="en-US" altLang="zh-TW" dirty="0"/>
              <a:t>Multi-step learning</a:t>
            </a:r>
          </a:p>
          <a:p>
            <a:r>
              <a:rPr lang="en-US" altLang="zh-TW" dirty="0"/>
              <a:t>Noisy Nets</a:t>
            </a:r>
          </a:p>
          <a:p>
            <a:r>
              <a:rPr lang="en-US" altLang="zh-TW" dirty="0"/>
              <a:t>Distributional RL</a:t>
            </a:r>
          </a:p>
          <a:p>
            <a:pPr lvl="1"/>
            <a:r>
              <a:rPr lang="en-US" altLang="zh-TW" dirty="0"/>
              <a:t>C51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072591-170E-4E77-83D6-59848376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2443"/>
            <a:ext cx="5617012" cy="488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2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A3E9167-AEA5-4589-826F-A33DCC42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2443"/>
            <a:ext cx="5617012" cy="48804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7374987-F3F9-4DA4-92D8-0B0D4B79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Double Q Learning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CAE7D0-D14C-46AC-BE57-83E695EAE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074" y="2272323"/>
            <a:ext cx="34575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0BE82E-8868-490F-812F-85084CE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93" y="4640207"/>
            <a:ext cx="4168541" cy="1068931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4E0C831-A7B9-444F-BA7A-C8E4637437F3}"/>
              </a:ext>
            </a:extLst>
          </p:cNvPr>
          <p:cNvCxnSpPr>
            <a:cxnSpLocks/>
          </p:cNvCxnSpPr>
          <p:nvPr/>
        </p:nvCxnSpPr>
        <p:spPr>
          <a:xfrm flipH="1" flipV="1">
            <a:off x="5900615" y="1543538"/>
            <a:ext cx="2192217" cy="355209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4E3449-40D3-487F-B220-795EBC6C7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05021"/>
          </a:xfrm>
        </p:spPr>
        <p:txBody>
          <a:bodyPr/>
          <a:lstStyle/>
          <a:p>
            <a:r>
              <a:rPr lang="en-US" altLang="zh-TW" dirty="0"/>
              <a:t>DQN suffers from over-estimation.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Behavior and Target network.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Reduce the over-estimation problem.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89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A664204-2D25-48F1-AC94-39D68CAA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2443"/>
            <a:ext cx="5617012" cy="48804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B61BB34-5880-4537-879A-74185495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Prioritized Experience Replay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662F3-30AF-42A9-8EC7-2B5E68D63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Sample important transitions from </a:t>
            </a:r>
          </a:p>
          <a:p>
            <a:pPr marL="0" indent="0">
              <a:buNone/>
            </a:pPr>
            <a:r>
              <a:rPr lang="en-US" altLang="zh-TW" dirty="0"/>
              <a:t>   replay buffer more frequently.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Calculation of importance</a:t>
            </a:r>
          </a:p>
          <a:p>
            <a:pPr marL="0" indent="0">
              <a:buNone/>
            </a:pPr>
            <a:r>
              <a:rPr lang="en-US" altLang="zh-TW" dirty="0"/>
              <a:t>   is based on TD-error.</a:t>
            </a:r>
          </a:p>
          <a:p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9FEA96C-F651-4CB5-8DE9-8EDE7C470BC5}"/>
              </a:ext>
            </a:extLst>
          </p:cNvPr>
          <p:cNvCxnSpPr>
            <a:cxnSpLocks/>
          </p:cNvCxnSpPr>
          <p:nvPr/>
        </p:nvCxnSpPr>
        <p:spPr>
          <a:xfrm flipH="1" flipV="1">
            <a:off x="6174155" y="1426309"/>
            <a:ext cx="1418491" cy="3688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7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A29EA45-EEDE-4B93-858E-E52DC151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2443"/>
            <a:ext cx="5617012" cy="48804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E28CB20-6977-45C0-9342-D1C20813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Dueling Networks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5D9F22D-FFC9-4D50-8030-D7762F54B6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5D9F22D-FFC9-4D50-8030-D7762F54B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20732E55-49EC-41E8-BCE5-3DD163445FD9}"/>
              </a:ext>
            </a:extLst>
          </p:cNvPr>
          <p:cNvGrpSpPr/>
          <p:nvPr/>
        </p:nvGrpSpPr>
        <p:grpSpPr>
          <a:xfrm>
            <a:off x="652585" y="3474272"/>
            <a:ext cx="4952811" cy="2760868"/>
            <a:chOff x="2339752" y="1268760"/>
            <a:chExt cx="6152291" cy="383060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9CC6945-388D-4BD6-8A28-579D5756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9752" y="1268760"/>
              <a:ext cx="4751412" cy="37498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233C8F56-3F7F-4FB5-9872-41EF53FA140D}"/>
                    </a:ext>
                  </a:extLst>
                </p:cNvPr>
                <p:cNvSpPr txBox="1"/>
                <p:nvPr/>
              </p:nvSpPr>
              <p:spPr>
                <a:xfrm>
                  <a:off x="6330166" y="2939947"/>
                  <a:ext cx="707599" cy="512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altLang="zh-TW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TW" altLang="en-US" dirty="0">
                    <a:solidFill>
                      <a:srgbClr val="7030A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233C8F56-3F7F-4FB5-9872-41EF53FA1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0166" y="2939947"/>
                  <a:ext cx="707599" cy="5124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B0A6DF74-01C3-4D73-9C3B-01440096013D}"/>
                    </a:ext>
                  </a:extLst>
                </p:cNvPr>
                <p:cNvSpPr txBox="1"/>
                <p:nvPr/>
              </p:nvSpPr>
              <p:spPr>
                <a:xfrm>
                  <a:off x="6362816" y="4586929"/>
                  <a:ext cx="2129227" cy="512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altLang="zh-TW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TW" alt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B0A6DF74-01C3-4D73-9C3B-014400960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816" y="4586929"/>
                  <a:ext cx="2129227" cy="5124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C274A2B-B4FF-4422-AB80-9AC86BE52A03}"/>
                </a:ext>
              </a:extLst>
            </p:cNvPr>
            <p:cNvSpPr/>
            <p:nvPr/>
          </p:nvSpPr>
          <p:spPr bwMode="auto">
            <a:xfrm>
              <a:off x="6117092" y="3345039"/>
              <a:ext cx="215146" cy="238090"/>
            </a:xfrm>
            <a:prstGeom prst="rect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C55E8CE-82F9-4405-BF91-F612C92B4A12}"/>
                </a:ext>
              </a:extLst>
            </p:cNvPr>
            <p:cNvSpPr/>
            <p:nvPr/>
          </p:nvSpPr>
          <p:spPr bwMode="auto">
            <a:xfrm>
              <a:off x="6027195" y="4240479"/>
              <a:ext cx="346534" cy="677949"/>
            </a:xfrm>
            <a:prstGeom prst="rect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細明體" pitchFamily="49" charset="-120"/>
                <a:ea typeface="細明體" pitchFamily="49" charset="-120"/>
              </a:endParaRPr>
            </a:p>
          </p:txBody>
        </p:sp>
      </p:grp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3CC6DAD-6C75-414F-BC30-C96BFBFDBF4B}"/>
              </a:ext>
            </a:extLst>
          </p:cNvPr>
          <p:cNvCxnSpPr/>
          <p:nvPr/>
        </p:nvCxnSpPr>
        <p:spPr>
          <a:xfrm flipH="1" flipV="1">
            <a:off x="5244123" y="1391138"/>
            <a:ext cx="3270739" cy="28682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6C475D3-26FA-4A76-B5CF-C2E3DF6635CA}"/>
                  </a:ext>
                </a:extLst>
              </p:cNvPr>
              <p:cNvSpPr txBox="1"/>
              <p:nvPr/>
            </p:nvSpPr>
            <p:spPr>
              <a:xfrm>
                <a:off x="4389437" y="5463876"/>
                <a:ext cx="362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6C475D3-26FA-4A76-B5CF-C2E3DF66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437" y="5463876"/>
                <a:ext cx="362520" cy="369332"/>
              </a:xfrm>
              <a:prstGeom prst="rect">
                <a:avLst/>
              </a:prstGeom>
              <a:blipFill>
                <a:blip r:embed="rId7"/>
                <a:stretch>
                  <a:fillRect l="-3333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FCE47F53-13C4-4DE6-AB77-8E037C3FB735}"/>
              </a:ext>
            </a:extLst>
          </p:cNvPr>
          <p:cNvSpPr/>
          <p:nvPr/>
        </p:nvSpPr>
        <p:spPr bwMode="auto">
          <a:xfrm>
            <a:off x="4119250" y="5214176"/>
            <a:ext cx="278972" cy="488625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細明體" pitchFamily="49" charset="-120"/>
              <a:ea typeface="細明體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174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1687</Words>
  <Application>Microsoft Office PowerPoint</Application>
  <PresentationFormat>寬螢幕</PresentationFormat>
  <Paragraphs>383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2" baseType="lpstr">
      <vt:lpstr>-apple-system</vt:lpstr>
      <vt:lpstr>細明體</vt:lpstr>
      <vt:lpstr>微軟正黑體</vt:lpstr>
      <vt:lpstr>Arial</vt:lpstr>
      <vt:lpstr>Calibri</vt:lpstr>
      <vt:lpstr>Calibri Light</vt:lpstr>
      <vt:lpstr>Cambria Math</vt:lpstr>
      <vt:lpstr>Office 佈景主題</vt:lpstr>
      <vt:lpstr>Ablation Study of QRDQN</vt:lpstr>
      <vt:lpstr>Outline</vt:lpstr>
      <vt:lpstr>Background</vt:lpstr>
      <vt:lpstr>QRDQN</vt:lpstr>
      <vt:lpstr>QRDQN</vt:lpstr>
      <vt:lpstr>Rainbow</vt:lpstr>
      <vt:lpstr>Double Q Learning</vt:lpstr>
      <vt:lpstr>Prioritized Experience Replay</vt:lpstr>
      <vt:lpstr>Dueling Networks</vt:lpstr>
      <vt:lpstr>Dueling Networks</vt:lpstr>
      <vt:lpstr>Multi-step Learning</vt:lpstr>
      <vt:lpstr>Noisy Nets</vt:lpstr>
      <vt:lpstr>How about Rainbow using QRDQN ?</vt:lpstr>
      <vt:lpstr>Experiments and Result Analysis</vt:lpstr>
      <vt:lpstr>Settings</vt:lpstr>
      <vt:lpstr>QRDQN Rainbow</vt:lpstr>
      <vt:lpstr>QRDQN vs DQN</vt:lpstr>
      <vt:lpstr>QR vs QR Double-Q</vt:lpstr>
      <vt:lpstr>QR vs QR PER</vt:lpstr>
      <vt:lpstr>QR vs QR Dueling Network</vt:lpstr>
      <vt:lpstr>QR vs QR Noisy Network</vt:lpstr>
      <vt:lpstr>QR vs QR Multistep</vt:lpstr>
      <vt:lpstr>QR vs QR Rainbow</vt:lpstr>
      <vt:lpstr>Overall Comparison (in 60M frames)</vt:lpstr>
      <vt:lpstr>Overall Comparison (in 60M frames)</vt:lpstr>
      <vt:lpstr>Overall Comparison (in 60M frames)</vt:lpstr>
      <vt:lpstr>Overall Comparison (in 60M frames)</vt:lpstr>
      <vt:lpstr>Other Issue – Multistep Return</vt:lpstr>
      <vt:lpstr>Other Issue – Noise while Testing</vt:lpstr>
      <vt:lpstr>Other Research – IQN, FQF</vt:lpstr>
      <vt:lpstr>Conclusion</vt:lpstr>
      <vt:lpstr>Conclusion</vt:lpstr>
      <vt:lpstr>Conclusion</vt:lpstr>
      <vt:lpstr>Conclusion</vt:lpstr>
      <vt:lpstr>Further Studies</vt:lpstr>
      <vt:lpstr>Appendix</vt:lpstr>
      <vt:lpstr>Video</vt:lpstr>
      <vt:lpstr>QR Rainbow in Breakout</vt:lpstr>
      <vt:lpstr>QR Rainbow in MsPacman</vt:lpstr>
      <vt:lpstr>My GitHub Link</vt:lpstr>
      <vt:lpstr>Reference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陳昱丞</dc:creator>
  <cp:lastModifiedBy>陳昱丞</cp:lastModifiedBy>
  <cp:revision>277</cp:revision>
  <dcterms:created xsi:type="dcterms:W3CDTF">2023-06-01T08:39:51Z</dcterms:created>
  <dcterms:modified xsi:type="dcterms:W3CDTF">2023-06-15T17:43:52Z</dcterms:modified>
</cp:coreProperties>
</file>